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41"/>
  </p:notesMasterIdLst>
  <p:sldIdLst>
    <p:sldId id="256" r:id="rId3"/>
    <p:sldId id="261" r:id="rId4"/>
    <p:sldId id="262" r:id="rId5"/>
    <p:sldId id="263" r:id="rId6"/>
    <p:sldId id="257" r:id="rId7"/>
    <p:sldId id="266" r:id="rId8"/>
    <p:sldId id="345" r:id="rId9"/>
    <p:sldId id="347" r:id="rId10"/>
    <p:sldId id="370" r:id="rId11"/>
    <p:sldId id="349" r:id="rId12"/>
    <p:sldId id="350" r:id="rId13"/>
    <p:sldId id="351" r:id="rId14"/>
    <p:sldId id="352" r:id="rId15"/>
    <p:sldId id="355" r:id="rId16"/>
    <p:sldId id="267" r:id="rId17"/>
    <p:sldId id="353" r:id="rId18"/>
    <p:sldId id="354" r:id="rId19"/>
    <p:sldId id="268" r:id="rId20"/>
    <p:sldId id="356" r:id="rId21"/>
    <p:sldId id="357" r:id="rId22"/>
    <p:sldId id="358" r:id="rId23"/>
    <p:sldId id="359" r:id="rId24"/>
    <p:sldId id="360" r:id="rId25"/>
    <p:sldId id="361" r:id="rId26"/>
    <p:sldId id="362" r:id="rId27"/>
    <p:sldId id="363" r:id="rId28"/>
    <p:sldId id="364" r:id="rId29"/>
    <p:sldId id="365" r:id="rId30"/>
    <p:sldId id="366" r:id="rId31"/>
    <p:sldId id="369" r:id="rId32"/>
    <p:sldId id="367" r:id="rId33"/>
    <p:sldId id="368" r:id="rId34"/>
    <p:sldId id="269" r:id="rId35"/>
    <p:sldId id="302" r:id="rId36"/>
    <p:sldId id="297" r:id="rId37"/>
    <p:sldId id="348" r:id="rId38"/>
    <p:sldId id="264" r:id="rId39"/>
    <p:sldId id="288"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VGG-11 constructs a network using reusable convolutional blocks. Different VGG models can be defined by the differences in the number of convolutional layers and output channels in each block.</a:t>
            </a:r>
          </a:p>
          <a:p>
            <a:r>
              <a:rPr lang="en-US" sz="1200" b="0" i="0" kern="1200" dirty="0" smtClean="0">
                <a:solidFill>
                  <a:schemeClr val="tx1"/>
                </a:solidFill>
                <a:effectLst/>
                <a:latin typeface="+mn-lt"/>
                <a:ea typeface="+mn-ea"/>
                <a:cs typeface="+mn-cs"/>
              </a:rPr>
              <a:t>The use of blocks leads to very compact representations of the network definition. It allows for efficient design of complex networks.</a:t>
            </a:r>
          </a:p>
          <a:p>
            <a:r>
              <a:rPr lang="en-US" sz="1200" b="0" i="0" kern="1200" dirty="0" smtClean="0">
                <a:solidFill>
                  <a:schemeClr val="tx1"/>
                </a:solidFill>
                <a:effectLst/>
                <a:latin typeface="+mn-lt"/>
                <a:ea typeface="+mn-ea"/>
                <a:cs typeface="+mn-cs"/>
              </a:rPr>
              <a:t>In their VGG paper, </a:t>
            </a:r>
            <a:r>
              <a:rPr lang="en-US" sz="1200" b="0" i="0" kern="1200" dirty="0" err="1" smtClean="0">
                <a:solidFill>
                  <a:schemeClr val="tx1"/>
                </a:solidFill>
                <a:effectLst/>
                <a:latin typeface="+mn-lt"/>
                <a:ea typeface="+mn-ea"/>
                <a:cs typeface="+mn-cs"/>
              </a:rPr>
              <a:t>Simonyan</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Ziserman</a:t>
            </a:r>
            <a:r>
              <a:rPr lang="en-US" sz="1200" b="0" i="0" kern="1200" dirty="0" smtClean="0">
                <a:solidFill>
                  <a:schemeClr val="tx1"/>
                </a:solidFill>
                <a:effectLst/>
                <a:latin typeface="+mn-lt"/>
                <a:ea typeface="+mn-ea"/>
                <a:cs typeface="+mn-cs"/>
              </a:rPr>
              <a:t> experimented with various architectures. In particular, they found that several layers of deep and narrow convolutions (i.e., </a:t>
            </a:r>
            <a:r>
              <a:rPr lang="en-US" sz="1200" b="0" i="0" u="none" strike="noStrike" kern="1200" dirty="0" smtClean="0">
                <a:solidFill>
                  <a:schemeClr val="tx1"/>
                </a:solidFill>
                <a:effectLst/>
                <a:latin typeface="+mn-lt"/>
                <a:ea typeface="+mn-ea"/>
                <a:cs typeface="+mn-cs"/>
              </a:rPr>
              <a:t>3×33×3</a:t>
            </a:r>
            <a:r>
              <a:rPr lang="en-US" sz="1200" b="0" i="0" kern="1200" dirty="0" smtClean="0">
                <a:solidFill>
                  <a:schemeClr val="tx1"/>
                </a:solidFill>
                <a:effectLst/>
                <a:latin typeface="+mn-lt"/>
                <a:ea typeface="+mn-ea"/>
                <a:cs typeface="+mn-cs"/>
              </a:rPr>
              <a:t>) were more effective than fewer layers of wider convolutions.</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21</a:t>
            </a:fld>
            <a:endParaRPr lang="en-US"/>
          </a:p>
        </p:txBody>
      </p:sp>
    </p:spTree>
    <p:extLst>
      <p:ext uri="{BB962C8B-B14F-4D97-AF65-F5344CB8AC3E}">
        <p14:creationId xmlns:p14="http://schemas.microsoft.com/office/powerpoint/2010/main" val="3901337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During model training, batch normalization continuously adjusts the intermediate output of the neural network by utilizing the mean and standard deviation of the </a:t>
            </a:r>
            <a:r>
              <a:rPr lang="en-US" sz="1200" b="0" i="0" kern="1200" dirty="0" err="1" smtClean="0">
                <a:solidFill>
                  <a:schemeClr val="tx1"/>
                </a:solidFill>
                <a:effectLst/>
                <a:latin typeface="+mn-lt"/>
                <a:ea typeface="+mn-ea"/>
                <a:cs typeface="+mn-cs"/>
              </a:rPr>
              <a:t>minibatch</a:t>
            </a:r>
            <a:r>
              <a:rPr lang="en-US" sz="1200" b="0" i="0" kern="1200" dirty="0" smtClean="0">
                <a:solidFill>
                  <a:schemeClr val="tx1"/>
                </a:solidFill>
                <a:effectLst/>
                <a:latin typeface="+mn-lt"/>
                <a:ea typeface="+mn-ea"/>
                <a:cs typeface="+mn-cs"/>
              </a:rPr>
              <a:t>, so that the values of the intermediate output in each layer throughout the neural network are more stable.</a:t>
            </a:r>
          </a:p>
          <a:p>
            <a:r>
              <a:rPr lang="en-US" sz="1200" b="0" i="0" kern="1200" dirty="0" smtClean="0">
                <a:solidFill>
                  <a:schemeClr val="tx1"/>
                </a:solidFill>
                <a:effectLst/>
                <a:latin typeface="+mn-lt"/>
                <a:ea typeface="+mn-ea"/>
                <a:cs typeface="+mn-cs"/>
              </a:rPr>
              <a:t>The batch normalization methods for fully-connected layers and convolutional layers are slightly different.</a:t>
            </a:r>
          </a:p>
          <a:p>
            <a:r>
              <a:rPr lang="en-US" sz="1200" b="0" i="0" kern="1200" dirty="0" smtClean="0">
                <a:solidFill>
                  <a:schemeClr val="tx1"/>
                </a:solidFill>
                <a:effectLst/>
                <a:latin typeface="+mn-lt"/>
                <a:ea typeface="+mn-ea"/>
                <a:cs typeface="+mn-cs"/>
              </a:rPr>
              <a:t>Like a dropout layer, batch normalization layers have different computation results in training mode and prediction mode.</a:t>
            </a:r>
          </a:p>
          <a:p>
            <a:r>
              <a:rPr lang="en-US" sz="1200" b="0" i="0" kern="1200" dirty="0" smtClean="0">
                <a:solidFill>
                  <a:schemeClr val="tx1"/>
                </a:solidFill>
                <a:effectLst/>
                <a:latin typeface="+mn-lt"/>
                <a:ea typeface="+mn-ea"/>
                <a:cs typeface="+mn-cs"/>
              </a:rPr>
              <a:t>Batch normalization has many beneficial side effects, primarily that of regularization. On the other hand, the original motivation of reducing internal covariate shift seems not to be a valid explanation.</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23</a:t>
            </a:fld>
            <a:endParaRPr lang="en-US"/>
          </a:p>
        </p:txBody>
      </p:sp>
    </p:spTree>
    <p:extLst>
      <p:ext uri="{BB962C8B-B14F-4D97-AF65-F5344CB8AC3E}">
        <p14:creationId xmlns:p14="http://schemas.microsoft.com/office/powerpoint/2010/main" val="529429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During model training, batch normalization continuously adjusts the intermediate output of the neural network by utilizing the mean and standard deviation of the </a:t>
            </a:r>
            <a:r>
              <a:rPr lang="en-US" sz="1200" b="0" i="0" kern="1200" dirty="0" err="1" smtClean="0">
                <a:solidFill>
                  <a:schemeClr val="tx1"/>
                </a:solidFill>
                <a:effectLst/>
                <a:latin typeface="+mn-lt"/>
                <a:ea typeface="+mn-ea"/>
                <a:cs typeface="+mn-cs"/>
              </a:rPr>
              <a:t>minibatch</a:t>
            </a:r>
            <a:r>
              <a:rPr lang="en-US" sz="1200" b="0" i="0" kern="1200" dirty="0" smtClean="0">
                <a:solidFill>
                  <a:schemeClr val="tx1"/>
                </a:solidFill>
                <a:effectLst/>
                <a:latin typeface="+mn-lt"/>
                <a:ea typeface="+mn-ea"/>
                <a:cs typeface="+mn-cs"/>
              </a:rPr>
              <a:t>, so that the values of the intermediate output in each layer throughout the neural network are more stable.</a:t>
            </a:r>
          </a:p>
          <a:p>
            <a:r>
              <a:rPr lang="en-US" sz="1200" b="0" i="0" kern="1200" dirty="0" smtClean="0">
                <a:solidFill>
                  <a:schemeClr val="tx1"/>
                </a:solidFill>
                <a:effectLst/>
                <a:latin typeface="+mn-lt"/>
                <a:ea typeface="+mn-ea"/>
                <a:cs typeface="+mn-cs"/>
              </a:rPr>
              <a:t>The batch normalization methods for fully-connected layers and convolutional layers are slightly different.</a:t>
            </a:r>
          </a:p>
          <a:p>
            <a:r>
              <a:rPr lang="en-US" sz="1200" b="0" i="0" kern="1200" dirty="0" smtClean="0">
                <a:solidFill>
                  <a:schemeClr val="tx1"/>
                </a:solidFill>
                <a:effectLst/>
                <a:latin typeface="+mn-lt"/>
                <a:ea typeface="+mn-ea"/>
                <a:cs typeface="+mn-cs"/>
              </a:rPr>
              <a:t>Like a dropout layer, batch normalization layers have different computation results in training mode and prediction mode.</a:t>
            </a:r>
          </a:p>
          <a:p>
            <a:r>
              <a:rPr lang="en-US" sz="1200" b="0" i="0" kern="1200" dirty="0" smtClean="0">
                <a:solidFill>
                  <a:schemeClr val="tx1"/>
                </a:solidFill>
                <a:effectLst/>
                <a:latin typeface="+mn-lt"/>
                <a:ea typeface="+mn-ea"/>
                <a:cs typeface="+mn-cs"/>
              </a:rPr>
              <a:t>Batch normalization has many beneficial side effects, primarily that of regularization. On the other hand, the original motivation of reducing internal covariate shift seems not to be a valid explanation.</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24</a:t>
            </a:fld>
            <a:endParaRPr lang="en-US"/>
          </a:p>
        </p:txBody>
      </p:sp>
    </p:spTree>
    <p:extLst>
      <p:ext uri="{BB962C8B-B14F-4D97-AF65-F5344CB8AC3E}">
        <p14:creationId xmlns:p14="http://schemas.microsoft.com/office/powerpoint/2010/main" val="4062952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25</a:t>
            </a:fld>
            <a:endParaRPr lang="en-US"/>
          </a:p>
        </p:txBody>
      </p:sp>
    </p:spTree>
    <p:extLst>
      <p:ext uri="{BB962C8B-B14F-4D97-AF65-F5344CB8AC3E}">
        <p14:creationId xmlns:p14="http://schemas.microsoft.com/office/powerpoint/2010/main" val="3970246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Nested function classes are desirable. Learning an additional layer in deep neural networks as an identity function (though this is an extreme case) should be made easy.</a:t>
            </a:r>
          </a:p>
          <a:p>
            <a:r>
              <a:rPr lang="en-US" sz="1200" b="0" i="0" kern="1200" dirty="0" smtClean="0">
                <a:solidFill>
                  <a:schemeClr val="tx1"/>
                </a:solidFill>
                <a:effectLst/>
                <a:latin typeface="+mn-lt"/>
                <a:ea typeface="+mn-ea"/>
                <a:cs typeface="+mn-cs"/>
              </a:rPr>
              <a:t>The residual mapping can learn the identity function more easily, such as pushing parameters in the weight layer to zero.</a:t>
            </a:r>
          </a:p>
          <a:p>
            <a:r>
              <a:rPr lang="en-US" sz="1200" b="0" i="0" kern="1200" dirty="0" smtClean="0">
                <a:solidFill>
                  <a:schemeClr val="tx1"/>
                </a:solidFill>
                <a:effectLst/>
                <a:latin typeface="+mn-lt"/>
                <a:ea typeface="+mn-ea"/>
                <a:cs typeface="+mn-cs"/>
              </a:rPr>
              <a:t>We can train an effective deep neural network by having residual blocks. Inputs can forward propagate faster through the residual connections across layers.</a:t>
            </a:r>
          </a:p>
          <a:p>
            <a:r>
              <a:rPr lang="en-US" sz="1200" b="0" i="0" kern="1200" dirty="0" err="1" smtClean="0">
                <a:solidFill>
                  <a:schemeClr val="tx1"/>
                </a:solidFill>
                <a:effectLst/>
                <a:latin typeface="+mn-lt"/>
                <a:ea typeface="+mn-ea"/>
                <a:cs typeface="+mn-cs"/>
              </a:rPr>
              <a:t>ResNet</a:t>
            </a:r>
            <a:r>
              <a:rPr lang="en-US" sz="1200" b="0" i="0" kern="1200" dirty="0" smtClean="0">
                <a:solidFill>
                  <a:schemeClr val="tx1"/>
                </a:solidFill>
                <a:effectLst/>
                <a:latin typeface="+mn-lt"/>
                <a:ea typeface="+mn-ea"/>
                <a:cs typeface="+mn-cs"/>
              </a:rPr>
              <a:t> had a major influence on the design of subsequent deep neural networks, both for convolutional and sequential nature.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26</a:t>
            </a:fld>
            <a:endParaRPr lang="en-US"/>
          </a:p>
        </p:txBody>
      </p:sp>
    </p:spTree>
    <p:extLst>
      <p:ext uri="{BB962C8B-B14F-4D97-AF65-F5344CB8AC3E}">
        <p14:creationId xmlns:p14="http://schemas.microsoft.com/office/powerpoint/2010/main" val="294062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50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Ví</a:t>
            </a:r>
            <a:r>
              <a:rPr lang="en-US" dirty="0" smtClean="0"/>
              <a:t> </a:t>
            </a:r>
            <a:r>
              <a:rPr lang="en-US" dirty="0" err="1" smtClean="0"/>
              <a:t>dụ</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một</a:t>
            </a:r>
            <a:r>
              <a:rPr lang="en-US" dirty="0" smtClean="0"/>
              <a:t> edge detector (</a:t>
            </a:r>
            <a:r>
              <a:rPr lang="en-US" dirty="0" err="1" smtClean="0"/>
              <a:t>mô</a:t>
            </a:r>
            <a:r>
              <a:rPr lang="en-US" dirty="0" smtClean="0"/>
              <a:t> </a:t>
            </a:r>
            <a:r>
              <a:rPr lang="en-US" dirty="0" err="1" smtClean="0"/>
              <a:t>hình</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cạnh</a:t>
            </a:r>
            <a:r>
              <a:rPr lang="en-US" dirty="0" smtClean="0"/>
              <a:t> </a:t>
            </a:r>
            <a:r>
              <a:rPr lang="en-US" dirty="0" err="1" smtClean="0"/>
              <a:t>trong</a:t>
            </a:r>
            <a:r>
              <a:rPr lang="en-US" dirty="0" smtClean="0"/>
              <a:t> </a:t>
            </a:r>
            <a:r>
              <a:rPr lang="en-US" dirty="0" err="1" smtClean="0"/>
              <a:t>ảnh</a:t>
            </a:r>
            <a:r>
              <a:rPr lang="en-US" dirty="0" smtClean="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36</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https://d2l.ai/chapter_convolutional-neural-networks/why-conv.html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Pigs usually do not fly and planes usually do not swim. Nonetheless, we should still recognize a pig were one to appear at the top of the image</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7</a:t>
            </a:fld>
            <a:endParaRPr lang="en-US"/>
          </a:p>
        </p:txBody>
      </p:sp>
    </p:spTree>
    <p:extLst>
      <p:ext uri="{BB962C8B-B14F-4D97-AF65-F5344CB8AC3E}">
        <p14:creationId xmlns:p14="http://schemas.microsoft.com/office/powerpoint/2010/main" val="3841345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https://d2l.ai/chapter_convolutional-neural-networks/pooling.html </a:t>
            </a:r>
          </a:p>
          <a:p>
            <a:endParaRPr lang="en-US" dirty="0" smtClean="0"/>
          </a:p>
          <a:p>
            <a:r>
              <a:rPr lang="en-US" sz="1200" b="0" i="0" kern="1200" dirty="0" smtClean="0">
                <a:solidFill>
                  <a:schemeClr val="tx1"/>
                </a:solidFill>
                <a:effectLst/>
                <a:latin typeface="+mn-lt"/>
                <a:ea typeface="+mn-ea"/>
                <a:cs typeface="+mn-cs"/>
              </a:rPr>
              <a:t>That is to say, using the </a:t>
            </a:r>
            <a:r>
              <a:rPr lang="en-US" sz="1200" b="0" i="0" u="none" strike="noStrike" kern="1200" dirty="0" smtClean="0">
                <a:solidFill>
                  <a:schemeClr val="tx1"/>
                </a:solidFill>
                <a:effectLst/>
                <a:latin typeface="+mn-lt"/>
                <a:ea typeface="+mn-ea"/>
                <a:cs typeface="+mn-cs"/>
              </a:rPr>
              <a:t>2×22×2</a:t>
            </a:r>
            <a:r>
              <a:rPr lang="en-US" sz="1200" b="0" i="0" kern="1200" dirty="0" smtClean="0">
                <a:solidFill>
                  <a:schemeClr val="tx1"/>
                </a:solidFill>
                <a:effectLst/>
                <a:latin typeface="+mn-lt"/>
                <a:ea typeface="+mn-ea"/>
                <a:cs typeface="+mn-cs"/>
              </a:rPr>
              <a:t> maximum pooling layer, we can still detect if the pattern recognized by the convolutional layer moves no more than one element in height or width.</a:t>
            </a:r>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14</a:t>
            </a:fld>
            <a:endParaRPr lang="en-US"/>
          </a:p>
        </p:txBody>
      </p:sp>
    </p:spTree>
    <p:extLst>
      <p:ext uri="{BB962C8B-B14F-4D97-AF65-F5344CB8AC3E}">
        <p14:creationId xmlns:p14="http://schemas.microsoft.com/office/powerpoint/2010/main" val="382257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
            </a:r>
            <a:r>
              <a:rPr lang="en-US" dirty="0" err="1" smtClean="0"/>
              <a:t>i</a:t>
            </a:r>
            <a:r>
              <a:rPr lang="en-US" dirty="0" smtClean="0"/>
              <a:t>) a convolutional encoder consisting of two convolutional layers; and (ii) a dense block consisting of three fully-connected layers</a:t>
            </a:r>
          </a:p>
          <a:p>
            <a:endParaRPr lang="en-US" dirty="0" smtClean="0"/>
          </a:p>
          <a:p>
            <a:r>
              <a:rPr lang="en-US" altLang="en-US" dirty="0" smtClean="0">
                <a:latin typeface="Roboto"/>
              </a:rPr>
              <a:t>Each convolutional layer uses a 5×5 kernel and a sigmoid activation function. These layers map spatially arranged inputs to a number of two-dimensional feature maps, typically increasing the number of channels. The first convolutional layer has 6 output channels, while the second has 16. Each 2×2 pooling operation (stride 2) reduces dimensionality by a factor of 4 via spatial </a:t>
            </a:r>
            <a:r>
              <a:rPr lang="en-US" altLang="en-US" dirty="0" err="1" smtClean="0">
                <a:latin typeface="Roboto"/>
              </a:rPr>
              <a:t>downsampling</a:t>
            </a:r>
            <a:r>
              <a:rPr lang="en-US" altLang="en-US" dirty="0" smtClean="0">
                <a:latin typeface="Roboto"/>
              </a:rPr>
              <a:t>.</a:t>
            </a:r>
            <a:r>
              <a:rPr lang="en-US" altLang="en-US" sz="800" dirty="0" smtClean="0"/>
              <a:t> </a:t>
            </a:r>
            <a:endParaRPr lang="en-US" altLang="en-US" sz="1800" dirty="0" smtClean="0">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19</a:t>
            </a:fld>
            <a:endParaRPr lang="en-US"/>
          </a:p>
        </p:txBody>
      </p:sp>
    </p:spTree>
    <p:extLst>
      <p:ext uri="{BB962C8B-B14F-4D97-AF65-F5344CB8AC3E}">
        <p14:creationId xmlns:p14="http://schemas.microsoft.com/office/powerpoint/2010/main" val="3003419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Besides,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changed the sigmoid activation function to a simpler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activation function. On one hand, the computation of 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activation function is simpler. For example, it does not have the exponentiation operation found in the sigmoid activation function. On the other hand, 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activation function makes model training easier when using different parameter initialization methods. This is because, when the output of the sigmoid activation function is very close to 0 or 1, the gradient of these regions is almost 0, so that backpropagation cannot continue to update some of the model parameters. In contrast, the gradient of 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activation function in the positive interval is always 1. Therefore, if the model parameters are not properly initialized, the sigmoid function may obtain a gradient of almost 0 in the positive interval, so that the model cannot be effectively trained.</a:t>
            </a:r>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20</a:t>
            </a:fld>
            <a:endParaRPr lang="en-US"/>
          </a:p>
        </p:txBody>
      </p:sp>
    </p:spTree>
    <p:extLst>
      <p:ext uri="{BB962C8B-B14F-4D97-AF65-F5344CB8AC3E}">
        <p14:creationId xmlns:p14="http://schemas.microsoft.com/office/powerpoint/2010/main" val="70852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71647-0B5F-4417-ABA7-63C056FD3A7E}"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www.image-net.org/"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smtClean="0">
                <a:solidFill>
                  <a:srgbClr val="FFFF00"/>
                </a:solidFill>
              </a:rPr>
              <a:t>3</a:t>
            </a:r>
            <a:r>
              <a:rPr lang="en" sz="3400" b="1" dirty="0" smtClean="0">
                <a:solidFill>
                  <a:srgbClr val="FFFF00"/>
                </a:solidFill>
              </a:rPr>
              <a:t>: Mạng tích chập (convolutional network)</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Lớp</a:t>
            </a:r>
            <a:r>
              <a:rPr lang="en-US" dirty="0" smtClean="0"/>
              <a:t> </a:t>
            </a:r>
            <a:r>
              <a:rPr lang="en-US" dirty="0" err="1" smtClean="0"/>
              <a:t>đệm</a:t>
            </a:r>
            <a:r>
              <a:rPr lang="en-US" dirty="0" smtClean="0"/>
              <a:t> (Padding)</a:t>
            </a:r>
            <a:endParaRPr lang="en-US" dirty="0"/>
          </a:p>
        </p:txBody>
      </p:sp>
      <p:sp>
        <p:nvSpPr>
          <p:cNvPr id="3" name="Content Placeholder 2"/>
          <p:cNvSpPr>
            <a:spLocks noGrp="1"/>
          </p:cNvSpPr>
          <p:nvPr>
            <p:ph type="body" idx="1"/>
          </p:nvPr>
        </p:nvSpPr>
        <p:spPr/>
        <p:txBody>
          <a:bodyPr>
            <a:normAutofit/>
          </a:bodyPr>
          <a:lstStyle/>
          <a:p>
            <a:r>
              <a:rPr lang="en-US" dirty="0" err="1" smtClean="0"/>
              <a:t>Giữ</a:t>
            </a:r>
            <a:r>
              <a:rPr lang="en-US" dirty="0" smtClean="0"/>
              <a:t> </a:t>
            </a:r>
            <a:r>
              <a:rPr lang="en-US" dirty="0" err="1" smtClean="0"/>
              <a:t>nguyên</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của</a:t>
            </a:r>
            <a:r>
              <a:rPr lang="en-US" dirty="0" smtClean="0"/>
              <a:t> </a:t>
            </a:r>
            <a:r>
              <a:rPr lang="en-US" dirty="0" err="1" smtClean="0"/>
              <a:t>đầu</a:t>
            </a:r>
            <a:r>
              <a:rPr lang="en-US" dirty="0" smtClean="0"/>
              <a:t> </a:t>
            </a:r>
            <a:r>
              <a:rPr lang="en-US" dirty="0" err="1" smtClean="0"/>
              <a:t>ra</a:t>
            </a:r>
            <a:endParaRPr lang="en-US" dirty="0" smtClean="0"/>
          </a:p>
          <a:p>
            <a:endParaRPr lang="en-US" dirty="0" smtClean="0"/>
          </a:p>
          <a:p>
            <a:r>
              <a:rPr lang="en-US" dirty="0" err="1" smtClean="0"/>
              <a:t>Nếu</a:t>
            </a:r>
            <a:r>
              <a:rPr lang="en-US" dirty="0" smtClean="0"/>
              <a:t> them </a:t>
            </a:r>
            <a:r>
              <a:rPr lang="en-US" dirty="0" err="1" smtClean="0"/>
              <a:t>ph</a:t>
            </a:r>
            <a:r>
              <a:rPr lang="en-US" dirty="0" smtClean="0"/>
              <a:t> </a:t>
            </a:r>
            <a:r>
              <a:rPr lang="en-US" dirty="0" err="1" smtClean="0"/>
              <a:t>dòng</a:t>
            </a:r>
            <a:r>
              <a:rPr lang="en-US" dirty="0" smtClean="0"/>
              <a:t> </a:t>
            </a:r>
            <a:r>
              <a:rPr lang="en-US" dirty="0" err="1" smtClean="0"/>
              <a:t>và</a:t>
            </a:r>
            <a:r>
              <a:rPr lang="en-US" dirty="0" smtClean="0"/>
              <a:t> pw </a:t>
            </a:r>
            <a:r>
              <a:rPr lang="en-US" dirty="0" err="1" smtClean="0"/>
              <a:t>cột</a:t>
            </a:r>
            <a:r>
              <a:rPr lang="en-US" dirty="0" smtClean="0"/>
              <a:t> </a:t>
            </a:r>
            <a:r>
              <a:rPr lang="en-US" dirty="0" err="1" smtClean="0"/>
              <a:t>vào</a:t>
            </a:r>
            <a:r>
              <a:rPr lang="en-US" dirty="0" smtClean="0"/>
              <a:t> ma </a:t>
            </a:r>
            <a:r>
              <a:rPr lang="en-US" dirty="0" err="1" smtClean="0"/>
              <a:t>trận</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thì</a:t>
            </a:r>
            <a:r>
              <a:rPr lang="en-US" dirty="0" smtClean="0"/>
              <a:t> </a:t>
            </a:r>
            <a:r>
              <a:rPr lang="en-US" dirty="0" err="1" smtClean="0"/>
              <a:t>đầu</a:t>
            </a:r>
            <a:r>
              <a:rPr lang="en-US" dirty="0" smtClean="0"/>
              <a:t> </a:t>
            </a:r>
            <a:r>
              <a:rPr lang="en-US" dirty="0" err="1" smtClean="0"/>
              <a:t>ra</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tính</a:t>
            </a:r>
            <a:r>
              <a:rPr lang="en-US" dirty="0" smtClean="0"/>
              <a:t>:</a:t>
            </a:r>
            <a:endParaRPr lang="en-US" dirty="0"/>
          </a:p>
          <a:p>
            <a:pPr lvl="1"/>
            <a:r>
              <a:rPr lang="en-US" dirty="0" smtClean="0"/>
              <a:t>(nh-kh+ph+1)*(nw-k+pw+1)</a:t>
            </a:r>
          </a:p>
          <a:p>
            <a:endParaRPr lang="en-US" dirty="0"/>
          </a:p>
          <a:p>
            <a:pPr marL="114300" indent="0">
              <a:buNone/>
            </a:pPr>
            <a:endParaRPr lang="en-US" dirty="0" smtClean="0"/>
          </a:p>
        </p:txBody>
      </p:sp>
      <p:pic>
        <p:nvPicPr>
          <p:cNvPr id="4" name="Picture 3"/>
          <p:cNvPicPr>
            <a:picLocks noChangeAspect="1"/>
          </p:cNvPicPr>
          <p:nvPr/>
        </p:nvPicPr>
        <p:blipFill>
          <a:blip r:embed="rId2"/>
          <a:stretch>
            <a:fillRect/>
          </a:stretch>
        </p:blipFill>
        <p:spPr>
          <a:xfrm>
            <a:off x="5122746" y="1138738"/>
            <a:ext cx="3457575" cy="1471613"/>
          </a:xfrm>
          <a:prstGeom prst="rect">
            <a:avLst/>
          </a:prstGeom>
        </p:spPr>
      </p:pic>
    </p:spTree>
    <p:extLst>
      <p:ext uri="{BB962C8B-B14F-4D97-AF65-F5344CB8AC3E}">
        <p14:creationId xmlns:p14="http://schemas.microsoft.com/office/powerpoint/2010/main" val="400102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Bước</a:t>
            </a:r>
            <a:r>
              <a:rPr lang="en-US" dirty="0" smtClean="0"/>
              <a:t> </a:t>
            </a:r>
            <a:r>
              <a:rPr lang="en-US" dirty="0" err="1" smtClean="0"/>
              <a:t>nhảy</a:t>
            </a:r>
            <a:r>
              <a:rPr lang="en-US" dirty="0" smtClean="0"/>
              <a:t> (stride)</a:t>
            </a:r>
            <a:endParaRPr lang="en-US" dirty="0"/>
          </a:p>
        </p:txBody>
      </p:sp>
      <p:sp>
        <p:nvSpPr>
          <p:cNvPr id="3" name="Content Placeholder 2"/>
          <p:cNvSpPr>
            <a:spLocks noGrp="1"/>
          </p:cNvSpPr>
          <p:nvPr>
            <p:ph type="body" idx="1"/>
          </p:nvPr>
        </p:nvSpPr>
        <p:spPr/>
        <p:txBody>
          <a:bodyPr>
            <a:normAutofit/>
          </a:bodyPr>
          <a:lstStyle/>
          <a:p>
            <a:r>
              <a:rPr lang="en-US" dirty="0" err="1" smtClean="0"/>
              <a:t>Kích</a:t>
            </a:r>
            <a:r>
              <a:rPr lang="en-US" dirty="0" smtClean="0"/>
              <a:t> </a:t>
            </a:r>
            <a:r>
              <a:rPr lang="en-US" dirty="0" err="1" smtClean="0"/>
              <a:t>thước</a:t>
            </a:r>
            <a:r>
              <a:rPr lang="en-US" dirty="0" smtClean="0"/>
              <a:t> </a:t>
            </a:r>
            <a:r>
              <a:rPr lang="en-US" dirty="0" err="1" smtClean="0"/>
              <a:t>đầu</a:t>
            </a:r>
            <a:r>
              <a:rPr lang="en-US" dirty="0" smtClean="0"/>
              <a:t> </a:t>
            </a:r>
            <a:r>
              <a:rPr lang="en-US" dirty="0" err="1" smtClean="0"/>
              <a:t>ra</a:t>
            </a:r>
            <a:r>
              <a:rPr lang="en-US" dirty="0" smtClean="0"/>
              <a:t> </a:t>
            </a:r>
            <a:r>
              <a:rPr lang="en-US" dirty="0" err="1" smtClean="0"/>
              <a:t>khi</a:t>
            </a:r>
            <a:r>
              <a:rPr lang="en-US" dirty="0" smtClean="0"/>
              <a:t> them </a:t>
            </a:r>
            <a:r>
              <a:rPr lang="en-US" dirty="0" err="1" smtClean="0"/>
              <a:t>bước</a:t>
            </a:r>
            <a:r>
              <a:rPr lang="en-US" dirty="0" smtClean="0"/>
              <a:t> </a:t>
            </a:r>
            <a:r>
              <a:rPr lang="en-US" dirty="0" err="1" smtClean="0"/>
              <a:t>nhảy</a:t>
            </a:r>
            <a:r>
              <a:rPr lang="en-US" dirty="0" smtClean="0"/>
              <a:t> </a:t>
            </a:r>
            <a:r>
              <a:rPr lang="en-US" dirty="0" err="1" smtClean="0"/>
              <a:t>theo</a:t>
            </a:r>
            <a:r>
              <a:rPr lang="en-US" dirty="0" smtClean="0"/>
              <a:t> </a:t>
            </a:r>
            <a:r>
              <a:rPr lang="en-US" dirty="0" err="1" smtClean="0"/>
              <a:t>chiều</a:t>
            </a:r>
            <a:r>
              <a:rPr lang="en-US" dirty="0" smtClean="0"/>
              <a:t> </a:t>
            </a:r>
            <a:r>
              <a:rPr lang="en-US" dirty="0" err="1" smtClean="0"/>
              <a:t>dọc</a:t>
            </a:r>
            <a:r>
              <a:rPr lang="en-US" dirty="0" smtClean="0"/>
              <a:t> </a:t>
            </a:r>
            <a:r>
              <a:rPr lang="en-US" dirty="0" err="1" smtClean="0"/>
              <a:t>sh</a:t>
            </a:r>
            <a:r>
              <a:rPr lang="en-US" dirty="0" smtClean="0"/>
              <a:t> </a:t>
            </a:r>
            <a:r>
              <a:rPr lang="en-US" dirty="0" err="1" smtClean="0"/>
              <a:t>và</a:t>
            </a:r>
            <a:r>
              <a:rPr lang="en-US" dirty="0" smtClean="0"/>
              <a:t> </a:t>
            </a:r>
            <a:r>
              <a:rPr lang="en-US" dirty="0" err="1" smtClean="0"/>
              <a:t>bước</a:t>
            </a:r>
            <a:r>
              <a:rPr lang="en-US" dirty="0" smtClean="0"/>
              <a:t> </a:t>
            </a:r>
            <a:r>
              <a:rPr lang="en-US" dirty="0" err="1" smtClean="0"/>
              <a:t>nhảy</a:t>
            </a:r>
            <a:r>
              <a:rPr lang="en-US" dirty="0" smtClean="0"/>
              <a:t> </a:t>
            </a:r>
            <a:r>
              <a:rPr lang="en-US" dirty="0" err="1" smtClean="0"/>
              <a:t>theo</a:t>
            </a:r>
            <a:r>
              <a:rPr lang="en-US" dirty="0" smtClean="0"/>
              <a:t> </a:t>
            </a:r>
            <a:r>
              <a:rPr lang="en-US" dirty="0" err="1" smtClean="0"/>
              <a:t>chiều</a:t>
            </a:r>
            <a:r>
              <a:rPr lang="en-US" dirty="0" smtClean="0"/>
              <a:t> </a:t>
            </a:r>
            <a:r>
              <a:rPr lang="en-US" dirty="0" err="1" smtClean="0"/>
              <a:t>ngang</a:t>
            </a:r>
            <a:r>
              <a:rPr lang="en-US" dirty="0" smtClean="0"/>
              <a:t> </a:t>
            </a:r>
            <a:r>
              <a:rPr lang="en-US" dirty="0" err="1" smtClean="0"/>
              <a:t>sw</a:t>
            </a:r>
            <a:r>
              <a:rPr lang="en-US" dirty="0" smtClean="0"/>
              <a:t>: </a:t>
            </a:r>
          </a:p>
          <a:p>
            <a:pPr lvl="1"/>
            <a:r>
              <a:rPr lang="en-US" dirty="0" smtClean="0"/>
              <a:t>Shape=[(</a:t>
            </a:r>
            <a:r>
              <a:rPr lang="en-US" dirty="0" err="1" smtClean="0"/>
              <a:t>nh-kh+ph+sh</a:t>
            </a:r>
            <a:r>
              <a:rPr lang="en-US" dirty="0" smtClean="0"/>
              <a:t>)/</a:t>
            </a:r>
            <a:r>
              <a:rPr lang="en-US" dirty="0" err="1" smtClean="0"/>
              <a:t>sh</a:t>
            </a:r>
            <a:r>
              <a:rPr lang="en-US" dirty="0" smtClean="0"/>
              <a:t>]*[(</a:t>
            </a:r>
            <a:r>
              <a:rPr lang="en-US" dirty="0" err="1" smtClean="0"/>
              <a:t>nw-kw+pw+sw</a:t>
            </a:r>
            <a:r>
              <a:rPr lang="en-US" dirty="0" smtClean="0"/>
              <a:t>)/</a:t>
            </a:r>
            <a:r>
              <a:rPr lang="en-US" dirty="0" err="1" smtClean="0"/>
              <a:t>sw</a:t>
            </a:r>
            <a:r>
              <a:rPr lang="en-US" dirty="0" smtClean="0"/>
              <a:t>]</a:t>
            </a:r>
          </a:p>
          <a:p>
            <a:endParaRPr lang="en-US" dirty="0"/>
          </a:p>
          <a:p>
            <a:endParaRPr lang="en-US" dirty="0" smtClean="0"/>
          </a:p>
          <a:p>
            <a:endParaRPr lang="en-US" dirty="0"/>
          </a:p>
          <a:p>
            <a:endParaRPr lang="en-US" dirty="0" smtClean="0"/>
          </a:p>
          <a:p>
            <a:endParaRPr lang="en-US" dirty="0"/>
          </a:p>
          <a:p>
            <a:r>
              <a:rPr lang="en-US" dirty="0" smtClean="0"/>
              <a:t>Code</a:t>
            </a:r>
            <a:endParaRPr lang="en-US" dirty="0"/>
          </a:p>
        </p:txBody>
      </p:sp>
      <p:pic>
        <p:nvPicPr>
          <p:cNvPr id="4" name="Picture 3"/>
          <p:cNvPicPr>
            <a:picLocks noChangeAspect="1"/>
          </p:cNvPicPr>
          <p:nvPr/>
        </p:nvPicPr>
        <p:blipFill>
          <a:blip r:embed="rId2"/>
          <a:stretch>
            <a:fillRect/>
          </a:stretch>
        </p:blipFill>
        <p:spPr>
          <a:xfrm>
            <a:off x="3552445" y="2752403"/>
            <a:ext cx="3043238" cy="1471613"/>
          </a:xfrm>
          <a:prstGeom prst="rect">
            <a:avLst/>
          </a:prstGeom>
        </p:spPr>
      </p:pic>
    </p:spTree>
    <p:extLst>
      <p:ext uri="{BB962C8B-B14F-4D97-AF65-F5344CB8AC3E}">
        <p14:creationId xmlns:p14="http://schemas.microsoft.com/office/powerpoint/2010/main" val="2801312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 input/output channels</a:t>
            </a:r>
            <a:endParaRPr lang="en-US" dirty="0"/>
          </a:p>
        </p:txBody>
      </p:sp>
      <p:sp>
        <p:nvSpPr>
          <p:cNvPr id="3" name="Content Placeholder 2"/>
          <p:cNvSpPr>
            <a:spLocks noGrp="1"/>
          </p:cNvSpPr>
          <p:nvPr>
            <p:ph type="body" idx="1"/>
          </p:nvPr>
        </p:nvSpPr>
        <p:spPr/>
        <p:txBody>
          <a:bodyPr/>
          <a:lstStyle/>
          <a:p>
            <a:r>
              <a:rPr lang="en-US" dirty="0" err="1" smtClean="0"/>
              <a:t>Khi</a:t>
            </a:r>
            <a:r>
              <a:rPr lang="en-US" dirty="0" smtClean="0"/>
              <a:t> input </a:t>
            </a:r>
            <a:r>
              <a:rPr lang="en-US" dirty="0" err="1" smtClean="0"/>
              <a:t>có</a:t>
            </a:r>
            <a:r>
              <a:rPr lang="en-US" dirty="0" smtClean="0"/>
              <a:t> </a:t>
            </a:r>
            <a:r>
              <a:rPr lang="en-US" dirty="0" err="1" smtClean="0"/>
              <a:t>nhiều</a:t>
            </a:r>
            <a:r>
              <a:rPr lang="en-US" dirty="0" smtClean="0"/>
              <a:t> </a:t>
            </a:r>
            <a:r>
              <a:rPr lang="en-US" dirty="0" err="1" smtClean="0"/>
              <a:t>kênh</a:t>
            </a:r>
            <a:r>
              <a:rPr lang="en-US" dirty="0" smtClean="0"/>
              <a:t> (channel), </a:t>
            </a:r>
            <a:r>
              <a:rPr lang="en-US" dirty="0" err="1" smtClean="0"/>
              <a:t>ví</a:t>
            </a:r>
            <a:r>
              <a:rPr lang="en-US" dirty="0" smtClean="0"/>
              <a:t> </a:t>
            </a:r>
            <a:r>
              <a:rPr lang="en-US" dirty="0" err="1" smtClean="0"/>
              <a:t>dụ</a:t>
            </a:r>
            <a:r>
              <a:rPr lang="en-US" dirty="0" smtClean="0"/>
              <a:t> </a:t>
            </a:r>
            <a:r>
              <a:rPr lang="en-US" dirty="0" err="1" smtClean="0"/>
              <a:t>ảnh</a:t>
            </a:r>
            <a:r>
              <a:rPr lang="en-US" dirty="0" smtClean="0"/>
              <a:t> </a:t>
            </a:r>
            <a:r>
              <a:rPr lang="en-US" dirty="0" err="1" smtClean="0"/>
              <a:t>rgb</a:t>
            </a:r>
            <a:r>
              <a:rPr lang="en-US" dirty="0" smtClean="0"/>
              <a:t>:</a:t>
            </a:r>
          </a:p>
          <a:p>
            <a:pPr lvl="1"/>
            <a:r>
              <a:rPr lang="en-US" dirty="0" err="1" smtClean="0"/>
              <a:t>Số</a:t>
            </a:r>
            <a:r>
              <a:rPr lang="en-US" dirty="0" smtClean="0"/>
              <a:t> </a:t>
            </a:r>
            <a:r>
              <a:rPr lang="en-US" dirty="0" err="1" smtClean="0"/>
              <a:t>lượng</a:t>
            </a:r>
            <a:r>
              <a:rPr lang="en-US" dirty="0" smtClean="0"/>
              <a:t> </a:t>
            </a:r>
            <a:r>
              <a:rPr lang="en-US" dirty="0" err="1" smtClean="0"/>
              <a:t>kênh</a:t>
            </a:r>
            <a:r>
              <a:rPr lang="en-US" dirty="0" smtClean="0"/>
              <a:t> </a:t>
            </a:r>
            <a:r>
              <a:rPr lang="en-US" dirty="0" err="1" smtClean="0"/>
              <a:t>của</a:t>
            </a:r>
            <a:r>
              <a:rPr lang="en-US" dirty="0" smtClean="0"/>
              <a:t> kernel </a:t>
            </a:r>
            <a:r>
              <a:rPr lang="en-US" dirty="0" err="1" smtClean="0"/>
              <a:t>phải</a:t>
            </a:r>
            <a:r>
              <a:rPr lang="en-US" dirty="0" smtClean="0"/>
              <a:t> </a:t>
            </a:r>
            <a:r>
              <a:rPr lang="en-US" dirty="0" err="1" smtClean="0"/>
              <a:t>bằng</a:t>
            </a:r>
            <a:r>
              <a:rPr lang="en-US" dirty="0" smtClean="0"/>
              <a:t> input</a:t>
            </a:r>
          </a:p>
          <a:p>
            <a:r>
              <a:rPr lang="en-US" dirty="0" err="1" smtClean="0"/>
              <a:t>Khi</a:t>
            </a:r>
            <a:r>
              <a:rPr lang="en-US" dirty="0" smtClean="0"/>
              <a:t> output </a:t>
            </a:r>
            <a:r>
              <a:rPr lang="en-US" dirty="0" err="1" smtClean="0"/>
              <a:t>cần</a:t>
            </a:r>
            <a:r>
              <a:rPr lang="en-US" dirty="0" smtClean="0"/>
              <a:t> </a:t>
            </a:r>
            <a:r>
              <a:rPr lang="en-US" dirty="0" err="1" smtClean="0"/>
              <a:t>có</a:t>
            </a:r>
            <a:r>
              <a:rPr lang="en-US" dirty="0" smtClean="0"/>
              <a:t> </a:t>
            </a:r>
            <a:r>
              <a:rPr lang="en-US" dirty="0" err="1" smtClean="0"/>
              <a:t>nhiều</a:t>
            </a:r>
            <a:r>
              <a:rPr lang="en-US" dirty="0" smtClean="0"/>
              <a:t> channel, </a:t>
            </a:r>
            <a:r>
              <a:rPr lang="en-US" dirty="0" err="1" smtClean="0"/>
              <a:t>ví</a:t>
            </a:r>
            <a:r>
              <a:rPr lang="en-US" dirty="0" smtClean="0"/>
              <a:t> </a:t>
            </a:r>
            <a:r>
              <a:rPr lang="en-US" dirty="0" err="1" smtClean="0"/>
              <a:t>dụ</a:t>
            </a:r>
            <a:r>
              <a:rPr lang="en-US" dirty="0" smtClean="0"/>
              <a:t> </a:t>
            </a:r>
            <a:r>
              <a:rPr lang="en-US" dirty="0" err="1" smtClean="0"/>
              <a:t>để</a:t>
            </a:r>
            <a:r>
              <a:rPr lang="en-US" dirty="0" smtClean="0"/>
              <a:t> </a:t>
            </a:r>
            <a:r>
              <a:rPr lang="en-US" dirty="0" err="1" smtClean="0"/>
              <a:t>nén</a:t>
            </a:r>
            <a:r>
              <a:rPr lang="en-US" dirty="0" smtClean="0"/>
              <a:t> </a:t>
            </a:r>
            <a:r>
              <a:rPr lang="en-US" dirty="0" err="1" smtClean="0"/>
              <a:t>thông</a:t>
            </a:r>
            <a:r>
              <a:rPr lang="en-US" dirty="0" smtClean="0"/>
              <a:t> tin ở </a:t>
            </a:r>
            <a:r>
              <a:rPr lang="en-US" dirty="0" err="1" smtClean="0"/>
              <a:t>những</a:t>
            </a:r>
            <a:r>
              <a:rPr lang="en-US" dirty="0" smtClean="0"/>
              <a:t> </a:t>
            </a:r>
            <a:r>
              <a:rPr lang="en-US" dirty="0" err="1" smtClean="0"/>
              <a:t>lớp</a:t>
            </a:r>
            <a:r>
              <a:rPr lang="en-US" dirty="0" smtClean="0"/>
              <a:t> </a:t>
            </a:r>
            <a:r>
              <a:rPr lang="en-US" dirty="0" err="1" smtClean="0"/>
              <a:t>giữa</a:t>
            </a:r>
            <a:r>
              <a:rPr lang="en-US" dirty="0" smtClean="0"/>
              <a:t> </a:t>
            </a:r>
            <a:r>
              <a:rPr lang="en-US" dirty="0" err="1" smtClean="0"/>
              <a:t>của</a:t>
            </a:r>
            <a:r>
              <a:rPr lang="en-US" dirty="0" smtClean="0"/>
              <a:t> </a:t>
            </a:r>
            <a:r>
              <a:rPr lang="en-US" dirty="0" err="1" smtClean="0"/>
              <a:t>mô</a:t>
            </a:r>
            <a:r>
              <a:rPr lang="en-US" dirty="0" smtClean="0"/>
              <a:t> </a:t>
            </a:r>
            <a:r>
              <a:rPr lang="en-US" dirty="0" err="1" smtClean="0"/>
              <a:t>hình</a:t>
            </a:r>
            <a:r>
              <a:rPr lang="en-US" dirty="0" smtClean="0"/>
              <a:t>:</a:t>
            </a:r>
          </a:p>
          <a:p>
            <a:pPr lvl="1"/>
            <a:r>
              <a:rPr lang="en-US" dirty="0" err="1" smtClean="0"/>
              <a:t>Tạo</a:t>
            </a:r>
            <a:r>
              <a:rPr lang="en-US" dirty="0" smtClean="0"/>
              <a:t> them </a:t>
            </a:r>
            <a:r>
              <a:rPr lang="en-US" dirty="0" err="1" smtClean="0"/>
              <a:t>nhiều</a:t>
            </a:r>
            <a:r>
              <a:rPr lang="en-US" dirty="0" smtClean="0"/>
              <a:t> kernel</a:t>
            </a:r>
            <a:endParaRPr lang="en-US" dirty="0"/>
          </a:p>
        </p:txBody>
      </p:sp>
      <p:pic>
        <p:nvPicPr>
          <p:cNvPr id="4" name="Picture 3"/>
          <p:cNvPicPr>
            <a:picLocks noChangeAspect="1"/>
          </p:cNvPicPr>
          <p:nvPr/>
        </p:nvPicPr>
        <p:blipFill>
          <a:blip r:embed="rId2"/>
          <a:stretch>
            <a:fillRect/>
          </a:stretch>
        </p:blipFill>
        <p:spPr>
          <a:xfrm>
            <a:off x="5512644" y="2051904"/>
            <a:ext cx="3316129" cy="1426906"/>
          </a:xfrm>
          <a:prstGeom prst="rect">
            <a:avLst/>
          </a:prstGeom>
        </p:spPr>
      </p:pic>
    </p:spTree>
    <p:extLst>
      <p:ext uri="{BB962C8B-B14F-4D97-AF65-F5344CB8AC3E}">
        <p14:creationId xmlns:p14="http://schemas.microsoft.com/office/powerpoint/2010/main" val="1598167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1x1 convolutional layer</a:t>
            </a:r>
            <a:endParaRPr lang="en-US" dirty="0"/>
          </a:p>
        </p:txBody>
      </p:sp>
      <p:sp>
        <p:nvSpPr>
          <p:cNvPr id="5" name="Rectangle 1"/>
          <p:cNvSpPr>
            <a:spLocks noGrp="1" noChangeArrowheads="1"/>
          </p:cNvSpPr>
          <p:nvPr>
            <p:ph type="body" idx="1"/>
          </p:nvPr>
        </p:nvSpPr>
        <p:spPr bwMode="auto">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defTabSz="685800">
              <a:lnSpc>
                <a:spcPct val="100000"/>
              </a:lnSpc>
              <a:buClrTx/>
              <a:buSzTx/>
              <a:buNone/>
            </a:pPr>
            <a:endParaRPr lang="en-US" altLang="en-US" sz="1350" dirty="0"/>
          </a:p>
          <a:p>
            <a:pPr marL="0" indent="0" defTabSz="685800">
              <a:lnSpc>
                <a:spcPct val="100000"/>
              </a:lnSpc>
              <a:buClrTx/>
              <a:buSzTx/>
              <a:buFontTx/>
              <a:buChar char="•"/>
            </a:pPr>
            <a:r>
              <a:rPr lang="en-US" altLang="en-US" sz="900" dirty="0">
                <a:latin typeface="Roboto"/>
              </a:rPr>
              <a:t>The 1×1 convolutional layer is equivalent to the fully-connected layer, when applied on a per pixel basis.</a:t>
            </a:r>
          </a:p>
          <a:p>
            <a:pPr marL="0" indent="0" defTabSz="685800">
              <a:lnSpc>
                <a:spcPct val="100000"/>
              </a:lnSpc>
              <a:buClrTx/>
              <a:buSzTx/>
              <a:buFontTx/>
              <a:buChar char="•"/>
            </a:pPr>
            <a:r>
              <a:rPr lang="en-US" altLang="en-US" sz="900" dirty="0">
                <a:latin typeface="Roboto"/>
              </a:rPr>
              <a:t>The 1×1 convolutional layer is typically used to adjust the number of channels between network layers and to control model complexity.</a:t>
            </a:r>
          </a:p>
          <a:p>
            <a:pPr marL="0" indent="0" defTabSz="685800">
              <a:lnSpc>
                <a:spcPct val="100000"/>
              </a:lnSpc>
              <a:buClrTx/>
              <a:buSzTx/>
              <a:buNone/>
            </a:pPr>
            <a:endParaRPr lang="en-US" altLang="en-US" sz="1350" dirty="0"/>
          </a:p>
        </p:txBody>
      </p:sp>
      <p:pic>
        <p:nvPicPr>
          <p:cNvPr id="4" name="Picture 3"/>
          <p:cNvPicPr>
            <a:picLocks noChangeAspect="1"/>
          </p:cNvPicPr>
          <p:nvPr/>
        </p:nvPicPr>
        <p:blipFill>
          <a:blip r:embed="rId2"/>
          <a:stretch>
            <a:fillRect/>
          </a:stretch>
        </p:blipFill>
        <p:spPr>
          <a:xfrm>
            <a:off x="2921794" y="1953816"/>
            <a:ext cx="3300413" cy="1235869"/>
          </a:xfrm>
          <a:prstGeom prst="rect">
            <a:avLst/>
          </a:prstGeom>
        </p:spPr>
      </p:pic>
    </p:spTree>
    <p:extLst>
      <p:ext uri="{BB962C8B-B14F-4D97-AF65-F5344CB8AC3E}">
        <p14:creationId xmlns:p14="http://schemas.microsoft.com/office/powerpoint/2010/main" val="1434550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Pooling</a:t>
            </a:r>
            <a:endParaRPr lang="en-US" dirty="0"/>
          </a:p>
        </p:txBody>
      </p:sp>
      <p:sp>
        <p:nvSpPr>
          <p:cNvPr id="3" name="Content Placeholder 2"/>
          <p:cNvSpPr>
            <a:spLocks noGrp="1"/>
          </p:cNvSpPr>
          <p:nvPr>
            <p:ph type="body" idx="1"/>
          </p:nvPr>
        </p:nvSpPr>
        <p:spPr/>
        <p:txBody>
          <a:bodyPr/>
          <a:lstStyle/>
          <a:p>
            <a:r>
              <a:rPr lang="en-US" dirty="0" err="1" smtClean="0"/>
              <a:t>Giảm</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của</a:t>
            </a:r>
            <a:r>
              <a:rPr lang="en-US" dirty="0" smtClean="0"/>
              <a:t> feature map, </a:t>
            </a:r>
          </a:p>
          <a:p>
            <a:r>
              <a:rPr lang="en-US" dirty="0" err="1" smtClean="0"/>
              <a:t>Các</a:t>
            </a:r>
            <a:r>
              <a:rPr lang="en-US" dirty="0" smtClean="0"/>
              <a:t> </a:t>
            </a:r>
            <a:r>
              <a:rPr lang="en-US" dirty="0" err="1" smtClean="0"/>
              <a:t>lớp</a:t>
            </a:r>
            <a:r>
              <a:rPr lang="en-US" dirty="0" smtClean="0"/>
              <a:t> </a:t>
            </a:r>
            <a:r>
              <a:rPr lang="en-US" dirty="0" err="1" smtClean="0"/>
              <a:t>càng</a:t>
            </a:r>
            <a:r>
              <a:rPr lang="en-US" dirty="0" smtClean="0"/>
              <a:t> </a:t>
            </a:r>
            <a:r>
              <a:rPr lang="en-US" dirty="0" err="1" smtClean="0"/>
              <a:t>sâu</a:t>
            </a:r>
            <a:r>
              <a:rPr lang="en-US" dirty="0" smtClean="0"/>
              <a:t>, </a:t>
            </a:r>
            <a:r>
              <a:rPr lang="en-US" dirty="0" err="1" smtClean="0"/>
              <a:t>thông</a:t>
            </a:r>
            <a:r>
              <a:rPr lang="en-US" dirty="0" smtClean="0"/>
              <a:t> tin </a:t>
            </a:r>
            <a:r>
              <a:rPr lang="en-US" dirty="0" err="1" smtClean="0"/>
              <a:t>tại</a:t>
            </a:r>
            <a:r>
              <a:rPr lang="en-US" dirty="0" smtClean="0"/>
              <a:t> </a:t>
            </a:r>
            <a:r>
              <a:rPr lang="en-US" dirty="0" err="1" smtClean="0"/>
              <a:t>một</a:t>
            </a:r>
            <a:r>
              <a:rPr lang="en-US" dirty="0" smtClean="0"/>
              <a:t> </a:t>
            </a:r>
            <a:r>
              <a:rPr lang="en-US" dirty="0" err="1" smtClean="0"/>
              <a:t>điểm</a:t>
            </a:r>
            <a:r>
              <a:rPr lang="en-US" dirty="0" smtClean="0"/>
              <a:t> </a:t>
            </a:r>
            <a:r>
              <a:rPr lang="en-US" dirty="0" err="1" smtClean="0"/>
              <a:t>càng</a:t>
            </a:r>
            <a:r>
              <a:rPr lang="en-US" dirty="0" smtClean="0"/>
              <a:t> </a:t>
            </a:r>
            <a:r>
              <a:rPr lang="en-US" dirty="0" err="1" smtClean="0"/>
              <a:t>được</a:t>
            </a:r>
            <a:r>
              <a:rPr lang="en-US" dirty="0" smtClean="0"/>
              <a:t> </a:t>
            </a:r>
            <a:r>
              <a:rPr lang="en-US" dirty="0" err="1" smtClean="0"/>
              <a:t>nén</a:t>
            </a:r>
            <a:r>
              <a:rPr lang="en-US" dirty="0" smtClean="0"/>
              <a:t> </a:t>
            </a:r>
            <a:r>
              <a:rPr lang="en-US" dirty="0" err="1" smtClean="0"/>
              <a:t>lại</a:t>
            </a:r>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receptive field </a:t>
            </a:r>
            <a:r>
              <a:rPr lang="en-US" dirty="0" err="1" smtClean="0"/>
              <a:t>càng</a:t>
            </a:r>
            <a:r>
              <a:rPr lang="en-US" dirty="0" smtClean="0"/>
              <a:t> </a:t>
            </a:r>
            <a:r>
              <a:rPr lang="en-US" dirty="0" err="1" smtClean="0"/>
              <a:t>lớn</a:t>
            </a:r>
            <a:r>
              <a:rPr lang="en-US" dirty="0" smtClean="0"/>
              <a:t>.</a:t>
            </a:r>
          </a:p>
          <a:p>
            <a:endParaRPr lang="en-US" dirty="0"/>
          </a:p>
          <a:p>
            <a:r>
              <a:rPr lang="en-US" dirty="0" smtClean="0"/>
              <a:t>Example code</a:t>
            </a:r>
            <a:endParaRPr lang="en-US" dirty="0"/>
          </a:p>
        </p:txBody>
      </p:sp>
      <p:pic>
        <p:nvPicPr>
          <p:cNvPr id="4" name="Picture 3"/>
          <p:cNvPicPr>
            <a:picLocks noChangeAspect="1"/>
          </p:cNvPicPr>
          <p:nvPr/>
        </p:nvPicPr>
        <p:blipFill>
          <a:blip r:embed="rId3"/>
          <a:stretch>
            <a:fillRect/>
          </a:stretch>
        </p:blipFill>
        <p:spPr>
          <a:xfrm>
            <a:off x="5024388" y="1628964"/>
            <a:ext cx="3735869" cy="1697012"/>
          </a:xfrm>
          <a:prstGeom prst="rect">
            <a:avLst/>
          </a:prstGeom>
        </p:spPr>
      </p:pic>
    </p:spTree>
    <p:extLst>
      <p:ext uri="{BB962C8B-B14F-4D97-AF65-F5344CB8AC3E}">
        <p14:creationId xmlns:p14="http://schemas.microsoft.com/office/powerpoint/2010/main" val="1606961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2: </a:t>
            </a:r>
            <a:r>
              <a:rPr lang="en-US" dirty="0" err="1" smtClean="0"/>
              <a:t>Dữ</a:t>
            </a:r>
            <a:r>
              <a:rPr lang="en-US" dirty="0" smtClean="0"/>
              <a:t> </a:t>
            </a:r>
            <a:r>
              <a:rPr lang="en-US" dirty="0" err="1" smtClean="0"/>
              <a:t>liệu</a:t>
            </a:r>
            <a:r>
              <a:rPr lang="en-US" dirty="0" smtClean="0"/>
              <a:t> </a:t>
            </a:r>
            <a:r>
              <a:rPr lang="en-US" dirty="0" err="1" smtClean="0"/>
              <a:t>phổ</a:t>
            </a:r>
            <a:r>
              <a:rPr lang="en-US" dirty="0" smtClean="0"/>
              <a:t> </a:t>
            </a:r>
            <a:r>
              <a:rPr lang="en-US" dirty="0" err="1" smtClean="0"/>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02386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MNIST dataset</a:t>
            </a:r>
            <a:endParaRPr lang="en-US" dirty="0"/>
          </a:p>
        </p:txBody>
      </p:sp>
      <p:sp>
        <p:nvSpPr>
          <p:cNvPr id="3" name="Text Placeholder 2"/>
          <p:cNvSpPr>
            <a:spLocks noGrp="1"/>
          </p:cNvSpPr>
          <p:nvPr>
            <p:ph type="body" idx="1"/>
          </p:nvPr>
        </p:nvSpPr>
        <p:spPr/>
        <p:txBody>
          <a:bodyPr/>
          <a:lstStyle/>
          <a:p>
            <a:endParaRPr lang="en-US"/>
          </a:p>
        </p:txBody>
      </p:sp>
      <p:pic>
        <p:nvPicPr>
          <p:cNvPr id="1026" name="Picture 2" descr="MNIST databas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182" y="1444755"/>
            <a:ext cx="4871636" cy="296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738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ImageNet dataset</a:t>
            </a:r>
            <a:endParaRPr lang="en-US" dirty="0"/>
          </a:p>
        </p:txBody>
      </p:sp>
      <p:sp>
        <p:nvSpPr>
          <p:cNvPr id="3" name="Content Placeholder 2"/>
          <p:cNvSpPr>
            <a:spLocks noGrp="1"/>
          </p:cNvSpPr>
          <p:nvPr>
            <p:ph type="body" idx="1"/>
          </p:nvPr>
        </p:nvSpPr>
        <p:spPr/>
        <p:txBody>
          <a:bodyPr>
            <a:normAutofit/>
          </a:bodyPr>
          <a:lstStyle/>
          <a:p>
            <a:pPr marL="0" indent="0">
              <a:buNone/>
            </a:pPr>
            <a:r>
              <a:rPr lang="en-US" sz="1350" dirty="0">
                <a:hlinkClick r:id="rId2"/>
              </a:rPr>
              <a:t>https://www.image-net.org/</a:t>
            </a:r>
            <a:endParaRPr lang="en-US" sz="1350" dirty="0"/>
          </a:p>
          <a:p>
            <a:pPr marL="0" indent="0">
              <a:buNone/>
            </a:pPr>
            <a:r>
              <a:rPr lang="en-US" sz="1350" dirty="0" err="1"/>
              <a:t>Dữ</a:t>
            </a:r>
            <a:r>
              <a:rPr lang="en-US" sz="1350" dirty="0"/>
              <a:t> </a:t>
            </a:r>
            <a:r>
              <a:rPr lang="en-US" sz="1350" dirty="0" err="1"/>
              <a:t>liệu</a:t>
            </a:r>
            <a:r>
              <a:rPr lang="en-US" sz="1350" dirty="0"/>
              <a:t> </a:t>
            </a:r>
            <a:r>
              <a:rPr lang="en-US" sz="1350" dirty="0" err="1"/>
              <a:t>cho</a:t>
            </a:r>
            <a:r>
              <a:rPr lang="en-US" sz="1350" dirty="0"/>
              <a:t> </a:t>
            </a:r>
            <a:r>
              <a:rPr lang="en-US" sz="1350" dirty="0" err="1"/>
              <a:t>bài</a:t>
            </a:r>
            <a:r>
              <a:rPr lang="en-US" sz="1350" dirty="0"/>
              <a:t> </a:t>
            </a:r>
            <a:r>
              <a:rPr lang="en-US" sz="1350" dirty="0" err="1"/>
              <a:t>toán</a:t>
            </a:r>
            <a:r>
              <a:rPr lang="en-US" sz="1350" dirty="0"/>
              <a:t> </a:t>
            </a:r>
            <a:r>
              <a:rPr lang="en-US" sz="1350" dirty="0" err="1"/>
              <a:t>phân</a:t>
            </a:r>
            <a:r>
              <a:rPr lang="en-US" sz="1350" dirty="0"/>
              <a:t> </a:t>
            </a:r>
            <a:r>
              <a:rPr lang="en-US" sz="1350" dirty="0" err="1"/>
              <a:t>loại</a:t>
            </a:r>
            <a:r>
              <a:rPr lang="en-US" sz="1350" dirty="0"/>
              <a:t> </a:t>
            </a:r>
            <a:r>
              <a:rPr lang="en-US" sz="1350" dirty="0" err="1"/>
              <a:t>ảnh</a:t>
            </a:r>
            <a:endParaRPr lang="en-US" sz="1350" dirty="0"/>
          </a:p>
          <a:p>
            <a:r>
              <a:rPr lang="en-US" sz="1350" dirty="0"/>
              <a:t>1000 </a:t>
            </a:r>
            <a:r>
              <a:rPr lang="en-US" sz="1350" dirty="0" err="1"/>
              <a:t>kiểu</a:t>
            </a:r>
            <a:r>
              <a:rPr lang="en-US" sz="1350" dirty="0"/>
              <a:t> </a:t>
            </a:r>
            <a:r>
              <a:rPr lang="en-US" sz="1350" dirty="0" err="1"/>
              <a:t>vật</a:t>
            </a:r>
            <a:r>
              <a:rPr lang="en-US" sz="1350" dirty="0"/>
              <a:t> </a:t>
            </a:r>
            <a:r>
              <a:rPr lang="en-US" sz="1350" dirty="0" err="1"/>
              <a:t>thể</a:t>
            </a:r>
            <a:r>
              <a:rPr lang="en-US" sz="1350" dirty="0"/>
              <a:t> (class)</a:t>
            </a:r>
          </a:p>
          <a:p>
            <a:r>
              <a:rPr lang="en-US" sz="1350" dirty="0"/>
              <a:t>1281164 </a:t>
            </a:r>
            <a:r>
              <a:rPr lang="en-US" sz="1350" dirty="0" err="1"/>
              <a:t>ảnh</a:t>
            </a:r>
            <a:r>
              <a:rPr lang="en-US" sz="1350" dirty="0"/>
              <a:t> </a:t>
            </a:r>
            <a:r>
              <a:rPr lang="en-US" sz="1350" dirty="0" err="1"/>
              <a:t>tập</a:t>
            </a:r>
            <a:r>
              <a:rPr lang="en-US" sz="1350" dirty="0"/>
              <a:t> </a:t>
            </a:r>
            <a:r>
              <a:rPr lang="en-US" sz="1350" dirty="0" err="1"/>
              <a:t>huấn</a:t>
            </a:r>
            <a:r>
              <a:rPr lang="en-US" sz="1350" dirty="0"/>
              <a:t> </a:t>
            </a:r>
            <a:r>
              <a:rPr lang="en-US" sz="1350" dirty="0" err="1"/>
              <a:t>luyện</a:t>
            </a:r>
            <a:r>
              <a:rPr lang="en-US" sz="1350" dirty="0"/>
              <a:t> (train)</a:t>
            </a:r>
          </a:p>
          <a:p>
            <a:r>
              <a:rPr lang="en-US" sz="1350" dirty="0"/>
              <a:t>50000 </a:t>
            </a:r>
            <a:r>
              <a:rPr lang="en-US" sz="1350" dirty="0" err="1"/>
              <a:t>ảnh</a:t>
            </a:r>
            <a:r>
              <a:rPr lang="en-US" sz="1350" dirty="0"/>
              <a:t> </a:t>
            </a:r>
            <a:r>
              <a:rPr lang="en-US" sz="1350" dirty="0" err="1"/>
              <a:t>tập</a:t>
            </a:r>
            <a:r>
              <a:rPr lang="en-US" sz="1350" dirty="0"/>
              <a:t> </a:t>
            </a:r>
            <a:r>
              <a:rPr lang="en-US" sz="1350" dirty="0" err="1"/>
              <a:t>xác</a:t>
            </a:r>
            <a:r>
              <a:rPr lang="en-US" sz="1350" dirty="0"/>
              <a:t> </a:t>
            </a:r>
            <a:r>
              <a:rPr lang="en-US" sz="1350" dirty="0" err="1"/>
              <a:t>nhận</a:t>
            </a:r>
            <a:r>
              <a:rPr lang="en-US" sz="1350" dirty="0"/>
              <a:t> (validation)</a:t>
            </a:r>
          </a:p>
          <a:p>
            <a:r>
              <a:rPr lang="en-US" sz="1350" dirty="0"/>
              <a:t>100000 </a:t>
            </a:r>
            <a:r>
              <a:rPr lang="en-US" sz="1350" dirty="0" err="1"/>
              <a:t>ảnh</a:t>
            </a:r>
            <a:r>
              <a:rPr lang="en-US" sz="1350" dirty="0"/>
              <a:t> test</a:t>
            </a:r>
          </a:p>
          <a:p>
            <a:endParaRPr lang="en-US" sz="135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255" y="718410"/>
            <a:ext cx="4200826" cy="4200826"/>
          </a:xfrm>
          <a:prstGeom prst="rect">
            <a:avLst/>
          </a:prstGeom>
        </p:spPr>
      </p:pic>
    </p:spTree>
    <p:extLst>
      <p:ext uri="{BB962C8B-B14F-4D97-AF65-F5344CB8AC3E}">
        <p14:creationId xmlns:p14="http://schemas.microsoft.com/office/powerpoint/2010/main" val="3057575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3</a:t>
            </a:r>
            <a:r>
              <a:rPr lang="vi-VN"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CNN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032195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smtClean="0"/>
              <a:t>LeNet</a:t>
            </a:r>
            <a:endParaRPr lang="en-US" dirty="0"/>
          </a:p>
        </p:txBody>
      </p:sp>
      <p:sp>
        <p:nvSpPr>
          <p:cNvPr id="5" name="Content Placeholder 4"/>
          <p:cNvSpPr>
            <a:spLocks noGrp="1"/>
          </p:cNvSpPr>
          <p:nvPr>
            <p:ph type="body" idx="1"/>
          </p:nvPr>
        </p:nvSpPr>
        <p:spPr/>
        <p:txBody>
          <a:bodyPr>
            <a:normAutofit/>
          </a:bodyPr>
          <a:lstStyle/>
          <a:p>
            <a:endParaRPr lang="en-US" dirty="0" smtClean="0"/>
          </a:p>
          <a:p>
            <a:endParaRPr lang="en-US" dirty="0"/>
          </a:p>
        </p:txBody>
      </p:sp>
      <p:pic>
        <p:nvPicPr>
          <p:cNvPr id="6" name="Picture 5"/>
          <p:cNvPicPr>
            <a:picLocks noChangeAspect="1"/>
          </p:cNvPicPr>
          <p:nvPr/>
        </p:nvPicPr>
        <p:blipFill>
          <a:blip r:embed="rId3"/>
          <a:stretch>
            <a:fillRect/>
          </a:stretch>
        </p:blipFill>
        <p:spPr>
          <a:xfrm>
            <a:off x="539588" y="2967524"/>
            <a:ext cx="6824189" cy="1807131"/>
          </a:xfrm>
          <a:prstGeom prst="rect">
            <a:avLst/>
          </a:prstGeom>
        </p:spPr>
      </p:pic>
      <p:pic>
        <p:nvPicPr>
          <p:cNvPr id="3" name="Picture 2"/>
          <p:cNvPicPr>
            <a:picLocks noChangeAspect="1"/>
          </p:cNvPicPr>
          <p:nvPr/>
        </p:nvPicPr>
        <p:blipFill>
          <a:blip r:embed="rId4"/>
          <a:stretch>
            <a:fillRect/>
          </a:stretch>
        </p:blipFill>
        <p:spPr>
          <a:xfrm>
            <a:off x="7787182" y="853425"/>
            <a:ext cx="1044314" cy="2114099"/>
          </a:xfrm>
          <a:prstGeom prst="rect">
            <a:avLst/>
          </a:prstGeom>
        </p:spPr>
      </p:pic>
      <p:sp>
        <p:nvSpPr>
          <p:cNvPr id="7" name="Content Placeholder 2"/>
          <p:cNvSpPr txBox="1">
            <a:spLocks/>
          </p:cNvSpPr>
          <p:nvPr/>
        </p:nvSpPr>
        <p:spPr>
          <a:xfrm>
            <a:off x="310896" y="765070"/>
            <a:ext cx="4420592" cy="22417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155CC"/>
              </a:buClr>
              <a:buSzPts val="1800"/>
              <a:buFont typeface="Arial"/>
              <a:buChar char="●"/>
              <a:defRPr sz="1800" b="0" i="0" u="none" strike="noStrike" cap="none">
                <a:solidFill>
                  <a:srgbClr val="1155CC"/>
                </a:solidFill>
                <a:latin typeface="Arial"/>
                <a:ea typeface="Arial"/>
                <a:cs typeface="Arial"/>
                <a:sym typeface="Arial"/>
              </a:defRPr>
            </a:lvl1pPr>
            <a:lvl2pPr marL="914400" marR="0" lvl="1" indent="-330200" algn="l" rtl="0">
              <a:lnSpc>
                <a:spcPct val="115000"/>
              </a:lnSpc>
              <a:spcBef>
                <a:spcPts val="0"/>
              </a:spcBef>
              <a:spcAft>
                <a:spcPts val="0"/>
              </a:spcAft>
              <a:buClr>
                <a:srgbClr val="1155CC"/>
              </a:buClr>
              <a:buSzPts val="1600"/>
              <a:buFont typeface="Arial"/>
              <a:buChar char="−"/>
              <a:defRPr sz="1600" b="0" i="0" u="none" strike="noStrike" cap="none">
                <a:solidFill>
                  <a:srgbClr val="1155CC"/>
                </a:solidFill>
                <a:latin typeface="Arial"/>
                <a:ea typeface="Arial"/>
                <a:cs typeface="Arial"/>
                <a:sym typeface="Arial"/>
              </a:defRPr>
            </a:lvl2pPr>
            <a:lvl3pPr marL="1371600" marR="0" lvl="2"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3pPr>
            <a:lvl4pPr marL="1828800" marR="0" lvl="3"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4pPr>
            <a:lvl5pPr marL="2286000" marR="0" lvl="4"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5pPr>
            <a:lvl6pPr marL="2743200" marR="0" lvl="5"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6pPr>
            <a:lvl7pPr marL="3200400" marR="0" lvl="6"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7pPr>
            <a:lvl8pPr marL="3657600" marR="0" lvl="7"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8pPr>
            <a:lvl9pPr marL="4114800" marR="0" lvl="8" indent="-317500" algn="l" rtl="0">
              <a:lnSpc>
                <a:spcPct val="115000"/>
              </a:lnSpc>
              <a:spcBef>
                <a:spcPts val="0"/>
              </a:spcBef>
              <a:spcAft>
                <a:spcPts val="0"/>
              </a:spcAft>
              <a:buClr>
                <a:srgbClr val="1155CC"/>
              </a:buClr>
              <a:buSzPts val="1400"/>
              <a:buFont typeface="Arial"/>
              <a:buChar char="■"/>
              <a:defRPr sz="1400" b="0" i="0" u="none" strike="noStrike" cap="none">
                <a:solidFill>
                  <a:srgbClr val="1155CC"/>
                </a:solidFill>
                <a:latin typeface="Arial"/>
                <a:ea typeface="Arial"/>
                <a:cs typeface="Arial"/>
                <a:sym typeface="Arial"/>
              </a:defRPr>
            </a:lvl9pPr>
          </a:lstStyle>
          <a:p>
            <a:r>
              <a:rPr lang="en-US" sz="1600" dirty="0" err="1"/>
              <a:t>Được</a:t>
            </a:r>
            <a:r>
              <a:rPr lang="en-US" sz="1600" dirty="0"/>
              <a:t> </a:t>
            </a:r>
            <a:r>
              <a:rPr lang="en-US" sz="1600" dirty="0" err="1"/>
              <a:t>tạo</a:t>
            </a:r>
            <a:r>
              <a:rPr lang="en-US" sz="1600" dirty="0"/>
              <a:t> </a:t>
            </a:r>
            <a:r>
              <a:rPr lang="en-US" sz="1600" dirty="0" err="1"/>
              <a:t>ra</a:t>
            </a:r>
            <a:r>
              <a:rPr lang="en-US" sz="1600" dirty="0"/>
              <a:t> </a:t>
            </a:r>
            <a:r>
              <a:rPr lang="en-US" sz="1600" dirty="0" err="1"/>
              <a:t>cho</a:t>
            </a:r>
            <a:r>
              <a:rPr lang="en-US" sz="1600" dirty="0"/>
              <a:t> </a:t>
            </a:r>
            <a:r>
              <a:rPr lang="en-US" sz="1600" dirty="0" err="1"/>
              <a:t>dữ</a:t>
            </a:r>
            <a:r>
              <a:rPr lang="en-US" sz="1600" dirty="0"/>
              <a:t> </a:t>
            </a:r>
            <a:r>
              <a:rPr lang="en-US" sz="1600" dirty="0" err="1"/>
              <a:t>liệu</a:t>
            </a:r>
            <a:r>
              <a:rPr lang="en-US" sz="1600" dirty="0"/>
              <a:t> MNIST</a:t>
            </a:r>
          </a:p>
          <a:p>
            <a:r>
              <a:rPr lang="en-US" sz="1600" dirty="0" err="1"/>
              <a:t>Gồm</a:t>
            </a:r>
            <a:r>
              <a:rPr lang="en-US" sz="1600" dirty="0"/>
              <a:t> 2 </a:t>
            </a:r>
            <a:r>
              <a:rPr lang="en-US" sz="1600" dirty="0" err="1"/>
              <a:t>phần</a:t>
            </a:r>
            <a:r>
              <a:rPr lang="en-US" sz="1600" dirty="0"/>
              <a:t> </a:t>
            </a:r>
            <a:r>
              <a:rPr lang="en-US" sz="1600" dirty="0" err="1"/>
              <a:t>chính</a:t>
            </a:r>
            <a:r>
              <a:rPr lang="en-US" sz="1600" dirty="0"/>
              <a:t>:</a:t>
            </a:r>
          </a:p>
          <a:p>
            <a:pPr marL="671513" lvl="1" indent="-214313">
              <a:buFont typeface="Arial" panose="020B0604020202020204" pitchFamily="34" charset="0"/>
              <a:buChar char="•"/>
            </a:pPr>
            <a:r>
              <a:rPr lang="en-US" sz="1400" dirty="0"/>
              <a:t>2 </a:t>
            </a:r>
            <a:r>
              <a:rPr lang="en-US" sz="1400" dirty="0" err="1"/>
              <a:t>lớp</a:t>
            </a:r>
            <a:r>
              <a:rPr lang="en-US" sz="1400" dirty="0"/>
              <a:t> CNN </a:t>
            </a:r>
            <a:r>
              <a:rPr lang="en-US" sz="1400" dirty="0" err="1"/>
              <a:t>và</a:t>
            </a:r>
            <a:r>
              <a:rPr lang="en-US" sz="1400" dirty="0"/>
              <a:t> pooling</a:t>
            </a:r>
          </a:p>
          <a:p>
            <a:pPr marL="671513" lvl="1" indent="-214313">
              <a:buFont typeface="Arial" panose="020B0604020202020204" pitchFamily="34" charset="0"/>
              <a:buChar char="•"/>
            </a:pPr>
            <a:r>
              <a:rPr lang="en-US" sz="1400" dirty="0"/>
              <a:t>2 </a:t>
            </a:r>
            <a:r>
              <a:rPr lang="en-US" sz="1400" dirty="0" err="1"/>
              <a:t>lớp</a:t>
            </a:r>
            <a:r>
              <a:rPr lang="en-US" sz="1400" dirty="0"/>
              <a:t> FC</a:t>
            </a:r>
          </a:p>
          <a:p>
            <a:r>
              <a:rPr lang="en-US" sz="1600" dirty="0"/>
              <a:t>Kernel 5x5 </a:t>
            </a:r>
          </a:p>
          <a:p>
            <a:r>
              <a:rPr lang="en-US" sz="1600" dirty="0" err="1"/>
              <a:t>Hàm</a:t>
            </a:r>
            <a:r>
              <a:rPr lang="en-US" sz="1600" dirty="0"/>
              <a:t> sigmoid dung </a:t>
            </a:r>
            <a:r>
              <a:rPr lang="en-US" sz="1600" dirty="0" err="1"/>
              <a:t>cho</a:t>
            </a:r>
            <a:r>
              <a:rPr lang="en-US" sz="1600" dirty="0"/>
              <a:t> activation </a:t>
            </a:r>
          </a:p>
          <a:p>
            <a:r>
              <a:rPr lang="en-US" sz="1600" dirty="0" err="1"/>
              <a:t>Lơp</a:t>
            </a:r>
            <a:r>
              <a:rPr lang="en-US" sz="1600" dirty="0"/>
              <a:t> pooling 2x2, stride 2</a:t>
            </a:r>
          </a:p>
          <a:p>
            <a:endParaRPr lang="en-US" sz="1600" dirty="0"/>
          </a:p>
        </p:txBody>
      </p:sp>
    </p:spTree>
    <p:extLst>
      <p:ext uri="{BB962C8B-B14F-4D97-AF65-F5344CB8AC3E}">
        <p14:creationId xmlns:p14="http://schemas.microsoft.com/office/powerpoint/2010/main" val="90296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AlexNet</a:t>
            </a:r>
            <a:endParaRPr lang="en-US" dirty="0"/>
          </a:p>
        </p:txBody>
      </p:sp>
      <p:sp>
        <p:nvSpPr>
          <p:cNvPr id="8" name="Content Placeholder 2"/>
          <p:cNvSpPr>
            <a:spLocks noGrp="1"/>
          </p:cNvSpPr>
          <p:nvPr>
            <p:ph type="body" idx="1"/>
          </p:nvPr>
        </p:nvSpPr>
        <p:spPr>
          <a:xfrm>
            <a:off x="310896" y="676656"/>
            <a:ext cx="4420592" cy="3967800"/>
          </a:xfrm>
        </p:spPr>
        <p:txBody>
          <a:bodyPr>
            <a:normAutofit/>
          </a:bodyPr>
          <a:lstStyle/>
          <a:p>
            <a:r>
              <a:rPr lang="en-US" sz="1600" dirty="0" err="1"/>
              <a:t>Lớn</a:t>
            </a:r>
            <a:r>
              <a:rPr lang="en-US" sz="1600" dirty="0"/>
              <a:t> </a:t>
            </a:r>
            <a:r>
              <a:rPr lang="en-US" sz="1600" dirty="0" err="1"/>
              <a:t>hơn</a:t>
            </a:r>
            <a:r>
              <a:rPr lang="en-US" sz="1600" dirty="0"/>
              <a:t> </a:t>
            </a:r>
            <a:r>
              <a:rPr lang="en-US" sz="1600" dirty="0" err="1"/>
              <a:t>LeNet</a:t>
            </a:r>
            <a:endParaRPr lang="en-US" sz="1600" dirty="0"/>
          </a:p>
          <a:p>
            <a:r>
              <a:rPr lang="en-US" sz="1600" dirty="0" err="1"/>
              <a:t>Áp</a:t>
            </a:r>
            <a:r>
              <a:rPr lang="en-US" sz="1600" dirty="0"/>
              <a:t> </a:t>
            </a:r>
            <a:r>
              <a:rPr lang="en-US" sz="1600" dirty="0" err="1"/>
              <a:t>dụng</a:t>
            </a:r>
            <a:r>
              <a:rPr lang="en-US" sz="1600" dirty="0"/>
              <a:t> </a:t>
            </a:r>
            <a:r>
              <a:rPr lang="en-US" sz="1600" dirty="0" err="1"/>
              <a:t>cho</a:t>
            </a:r>
            <a:r>
              <a:rPr lang="en-US" sz="1600" dirty="0"/>
              <a:t> </a:t>
            </a:r>
            <a:r>
              <a:rPr lang="en-US" sz="1600" dirty="0" err="1"/>
              <a:t>dữ</a:t>
            </a:r>
            <a:r>
              <a:rPr lang="en-US" sz="1600" dirty="0"/>
              <a:t> </a:t>
            </a:r>
            <a:r>
              <a:rPr lang="en-US" sz="1600" dirty="0" err="1"/>
              <a:t>liệu</a:t>
            </a:r>
            <a:r>
              <a:rPr lang="en-US" sz="1600" dirty="0"/>
              <a:t> </a:t>
            </a:r>
            <a:r>
              <a:rPr lang="en-US" sz="1600" dirty="0" err="1"/>
              <a:t>phức</a:t>
            </a:r>
            <a:r>
              <a:rPr lang="en-US" sz="1600" dirty="0"/>
              <a:t> </a:t>
            </a:r>
            <a:r>
              <a:rPr lang="en-US" sz="1600" dirty="0" err="1"/>
              <a:t>tạp</a:t>
            </a:r>
            <a:r>
              <a:rPr lang="en-US" sz="1600" dirty="0"/>
              <a:t> </a:t>
            </a:r>
            <a:r>
              <a:rPr lang="en-US" sz="1600" dirty="0" err="1"/>
              <a:t>hơn</a:t>
            </a:r>
            <a:r>
              <a:rPr lang="en-US" sz="1600" dirty="0"/>
              <a:t> MNIST</a:t>
            </a:r>
          </a:p>
          <a:p>
            <a:r>
              <a:rPr lang="en-US" sz="1600" dirty="0" err="1"/>
              <a:t>Đạt</a:t>
            </a:r>
            <a:r>
              <a:rPr lang="en-US" sz="1600" dirty="0"/>
              <a:t> </a:t>
            </a:r>
            <a:r>
              <a:rPr lang="en-US" sz="1600" dirty="0" err="1"/>
              <a:t>được</a:t>
            </a:r>
            <a:r>
              <a:rPr lang="en-US" sz="1600" dirty="0"/>
              <a:t> </a:t>
            </a:r>
            <a:r>
              <a:rPr lang="en-US" sz="1600" dirty="0" err="1"/>
              <a:t>kết</a:t>
            </a:r>
            <a:r>
              <a:rPr lang="en-US" sz="1600" dirty="0"/>
              <a:t> </a:t>
            </a:r>
            <a:r>
              <a:rPr lang="en-US" sz="1600" dirty="0" err="1"/>
              <a:t>quả</a:t>
            </a:r>
            <a:r>
              <a:rPr lang="en-US" sz="1600" dirty="0"/>
              <a:t> </a:t>
            </a:r>
            <a:r>
              <a:rPr lang="en-US" sz="1600" dirty="0" err="1"/>
              <a:t>cao</a:t>
            </a:r>
            <a:r>
              <a:rPr lang="en-US" sz="1600" dirty="0"/>
              <a:t> </a:t>
            </a:r>
            <a:r>
              <a:rPr lang="en-US" sz="1600" dirty="0" err="1"/>
              <a:t>tại</a:t>
            </a:r>
            <a:r>
              <a:rPr lang="en-US" sz="1600" dirty="0"/>
              <a:t> </a:t>
            </a:r>
            <a:r>
              <a:rPr lang="en-US" sz="1600" dirty="0" err="1"/>
              <a:t>cuộc</a:t>
            </a:r>
            <a:r>
              <a:rPr lang="en-US" sz="1600" dirty="0"/>
              <a:t> </a:t>
            </a:r>
            <a:r>
              <a:rPr lang="en-US" sz="1600" dirty="0" err="1"/>
              <a:t>thi</a:t>
            </a:r>
            <a:r>
              <a:rPr lang="en-US" sz="1600" dirty="0"/>
              <a:t> ImageNet 2012</a:t>
            </a:r>
          </a:p>
          <a:p>
            <a:r>
              <a:rPr lang="en-US" sz="1600" dirty="0" err="1"/>
              <a:t>Kiến</a:t>
            </a:r>
            <a:r>
              <a:rPr lang="en-US" sz="1600" dirty="0"/>
              <a:t> </a:t>
            </a:r>
            <a:r>
              <a:rPr lang="en-US" sz="1600" dirty="0" err="1"/>
              <a:t>trúc</a:t>
            </a:r>
            <a:r>
              <a:rPr lang="en-US" sz="1600" dirty="0"/>
              <a:t>:</a:t>
            </a:r>
          </a:p>
          <a:p>
            <a:pPr lvl="1"/>
            <a:r>
              <a:rPr lang="en-US" sz="1050" dirty="0"/>
              <a:t>8 </a:t>
            </a:r>
            <a:r>
              <a:rPr lang="en-US" sz="1050" dirty="0" err="1"/>
              <a:t>lớp</a:t>
            </a:r>
            <a:r>
              <a:rPr lang="en-US" sz="1050" dirty="0"/>
              <a:t> CNN </a:t>
            </a:r>
          </a:p>
          <a:p>
            <a:pPr lvl="1"/>
            <a:r>
              <a:rPr lang="en-US" sz="1050" dirty="0"/>
              <a:t>3 </a:t>
            </a:r>
            <a:r>
              <a:rPr lang="en-US" sz="1050" dirty="0" err="1"/>
              <a:t>lớp</a:t>
            </a:r>
            <a:r>
              <a:rPr lang="en-US" sz="1050" dirty="0"/>
              <a:t> max pooling</a:t>
            </a:r>
          </a:p>
          <a:p>
            <a:pPr lvl="1"/>
            <a:r>
              <a:rPr lang="en-US" sz="1050" dirty="0"/>
              <a:t>3 </a:t>
            </a:r>
            <a:r>
              <a:rPr lang="en-US" sz="1050" dirty="0" err="1"/>
              <a:t>lớp</a:t>
            </a:r>
            <a:r>
              <a:rPr lang="en-US" sz="1050" dirty="0"/>
              <a:t> FC</a:t>
            </a:r>
          </a:p>
          <a:p>
            <a:pPr lvl="1"/>
            <a:r>
              <a:rPr lang="en-US" sz="1050" dirty="0" err="1"/>
              <a:t>Hàm</a:t>
            </a:r>
            <a:r>
              <a:rPr lang="en-US" sz="1050" dirty="0"/>
              <a:t> activation </a:t>
            </a:r>
            <a:r>
              <a:rPr lang="en-US" sz="1050" dirty="0" err="1"/>
              <a:t>ReLU</a:t>
            </a:r>
            <a:r>
              <a:rPr lang="en-US" sz="1050" dirty="0"/>
              <a:t> </a:t>
            </a:r>
          </a:p>
          <a:p>
            <a:pPr lvl="1"/>
            <a:r>
              <a:rPr lang="en-US" sz="1050" dirty="0" err="1"/>
              <a:t>Sử</a:t>
            </a:r>
            <a:r>
              <a:rPr lang="en-US" sz="1050" dirty="0"/>
              <a:t> </a:t>
            </a:r>
            <a:r>
              <a:rPr lang="en-US" sz="1050" dirty="0" err="1"/>
              <a:t>dụng</a:t>
            </a:r>
            <a:r>
              <a:rPr lang="en-US" sz="1050" dirty="0"/>
              <a:t> dropout</a:t>
            </a:r>
          </a:p>
          <a:p>
            <a:pPr lvl="1"/>
            <a:endParaRPr lang="en-US" sz="1050" dirty="0"/>
          </a:p>
          <a:p>
            <a:r>
              <a:rPr lang="en-US" sz="1600" dirty="0" err="1"/>
              <a:t>Tại</a:t>
            </a:r>
            <a:r>
              <a:rPr lang="en-US" sz="1600" dirty="0"/>
              <a:t> </a:t>
            </a:r>
            <a:r>
              <a:rPr lang="en-US" sz="1600" dirty="0" err="1"/>
              <a:t>sao</a:t>
            </a:r>
            <a:r>
              <a:rPr lang="en-US" sz="1600" dirty="0"/>
              <a:t> dung kernel 11x11?</a:t>
            </a:r>
          </a:p>
          <a:p>
            <a:pPr lvl="1"/>
            <a:r>
              <a:rPr lang="en-US" sz="1050" dirty="0"/>
              <a:t>Do </a:t>
            </a:r>
            <a:r>
              <a:rPr lang="en-US" sz="1050" dirty="0" err="1"/>
              <a:t>ảnh</a:t>
            </a:r>
            <a:r>
              <a:rPr lang="en-US" sz="1050" dirty="0"/>
              <a:t> </a:t>
            </a:r>
            <a:r>
              <a:rPr lang="en-US" sz="1050" dirty="0" err="1"/>
              <a:t>trong</a:t>
            </a:r>
            <a:r>
              <a:rPr lang="en-US" sz="1050" dirty="0"/>
              <a:t> ImageNet </a:t>
            </a:r>
            <a:r>
              <a:rPr lang="en-US" sz="1050" dirty="0" err="1"/>
              <a:t>lớn</a:t>
            </a:r>
            <a:r>
              <a:rPr lang="en-US" sz="1050" dirty="0"/>
              <a:t> </a:t>
            </a:r>
            <a:r>
              <a:rPr lang="en-US" sz="1050" dirty="0" err="1"/>
              <a:t>hơn</a:t>
            </a:r>
            <a:r>
              <a:rPr lang="en-US" sz="1050" dirty="0"/>
              <a:t> MNIST</a:t>
            </a:r>
          </a:p>
          <a:p>
            <a:pPr lvl="1"/>
            <a:r>
              <a:rPr lang="en-US" sz="1050" dirty="0" err="1"/>
              <a:t>Vật</a:t>
            </a:r>
            <a:r>
              <a:rPr lang="en-US" sz="1050" dirty="0"/>
              <a:t> </a:t>
            </a:r>
            <a:r>
              <a:rPr lang="en-US" sz="1050" dirty="0" err="1"/>
              <a:t>chiếm</a:t>
            </a:r>
            <a:r>
              <a:rPr lang="en-US" sz="1050" dirty="0"/>
              <a:t> </a:t>
            </a:r>
            <a:r>
              <a:rPr lang="en-US" sz="1050" dirty="0" err="1"/>
              <a:t>phần</a:t>
            </a:r>
            <a:r>
              <a:rPr lang="en-US" sz="1050" dirty="0"/>
              <a:t> </a:t>
            </a:r>
            <a:r>
              <a:rPr lang="en-US" sz="1050" dirty="0" err="1"/>
              <a:t>lớn</a:t>
            </a:r>
            <a:r>
              <a:rPr lang="en-US" sz="1050" dirty="0"/>
              <a:t> </a:t>
            </a:r>
            <a:r>
              <a:rPr lang="en-US" sz="1050" dirty="0" err="1"/>
              <a:t>ảnh</a:t>
            </a:r>
            <a:endParaRPr lang="en-US" sz="1050" dirty="0"/>
          </a:p>
          <a:p>
            <a:pPr lvl="1"/>
            <a:endParaRPr lang="en-US" sz="1050" dirty="0"/>
          </a:p>
          <a:p>
            <a:endParaRPr lang="en-US" sz="1600" dirty="0"/>
          </a:p>
        </p:txBody>
      </p:sp>
      <p:pic>
        <p:nvPicPr>
          <p:cNvPr id="6" name="Picture 5"/>
          <p:cNvPicPr>
            <a:picLocks noChangeAspect="1"/>
          </p:cNvPicPr>
          <p:nvPr/>
        </p:nvPicPr>
        <p:blipFill>
          <a:blip r:embed="rId3"/>
          <a:stretch>
            <a:fillRect/>
          </a:stretch>
        </p:blipFill>
        <p:spPr>
          <a:xfrm>
            <a:off x="5550547" y="854378"/>
            <a:ext cx="2415981" cy="36123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278" y="2045313"/>
            <a:ext cx="2110370" cy="1416420"/>
          </a:xfrm>
          <a:prstGeom prst="rect">
            <a:avLst/>
          </a:prstGeom>
        </p:spPr>
      </p:pic>
    </p:spTree>
    <p:extLst>
      <p:ext uri="{BB962C8B-B14F-4D97-AF65-F5344CB8AC3E}">
        <p14:creationId xmlns:p14="http://schemas.microsoft.com/office/powerpoint/2010/main" val="4232383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VGG- </a:t>
            </a:r>
            <a:r>
              <a:rPr lang="en-US" dirty="0" err="1" smtClean="0"/>
              <a:t>mô</a:t>
            </a:r>
            <a:r>
              <a:rPr lang="en-US" dirty="0" smtClean="0"/>
              <a:t> </a:t>
            </a:r>
            <a:r>
              <a:rPr lang="en-US" dirty="0" err="1" smtClean="0"/>
              <a:t>hình</a:t>
            </a:r>
            <a:r>
              <a:rPr lang="en-US" dirty="0" smtClean="0"/>
              <a:t> </a:t>
            </a:r>
            <a:r>
              <a:rPr lang="en-US" dirty="0" err="1" smtClean="0"/>
              <a:t>nhiều</a:t>
            </a:r>
            <a:r>
              <a:rPr lang="en-US" dirty="0" smtClean="0"/>
              <a:t> </a:t>
            </a:r>
            <a:r>
              <a:rPr lang="en-US" dirty="0" err="1" smtClean="0"/>
              <a:t>khối</a:t>
            </a:r>
            <a:r>
              <a:rPr lang="en-US" dirty="0" smtClean="0"/>
              <a:t> (block)</a:t>
            </a:r>
            <a:endParaRPr lang="en-US" dirty="0"/>
          </a:p>
        </p:txBody>
      </p:sp>
      <p:sp>
        <p:nvSpPr>
          <p:cNvPr id="3" name="Content Placeholder 2"/>
          <p:cNvSpPr>
            <a:spLocks noGrp="1"/>
          </p:cNvSpPr>
          <p:nvPr>
            <p:ph type="body" idx="1"/>
          </p:nvPr>
        </p:nvSpPr>
        <p:spPr>
          <a:xfrm>
            <a:off x="310896" y="676656"/>
            <a:ext cx="4197309" cy="3967800"/>
          </a:xfrm>
        </p:spPr>
        <p:txBody>
          <a:bodyPr>
            <a:normAutofit/>
          </a:bodyPr>
          <a:lstStyle/>
          <a:p>
            <a:r>
              <a:rPr lang="en-US" dirty="0" err="1"/>
              <a:t>Mô</a:t>
            </a:r>
            <a:r>
              <a:rPr lang="en-US" dirty="0"/>
              <a:t> </a:t>
            </a:r>
            <a:r>
              <a:rPr lang="en-US" dirty="0" err="1"/>
              <a:t>hình</a:t>
            </a:r>
            <a:r>
              <a:rPr lang="en-US" dirty="0"/>
              <a:t> VGG dung </a:t>
            </a:r>
            <a:r>
              <a:rPr lang="en-US" dirty="0" err="1"/>
              <a:t>nhiều</a:t>
            </a:r>
            <a:r>
              <a:rPr lang="en-US" dirty="0"/>
              <a:t> block</a:t>
            </a:r>
          </a:p>
          <a:p>
            <a:r>
              <a:rPr lang="en-US" dirty="0" err="1"/>
              <a:t>Mỗi</a:t>
            </a:r>
            <a:r>
              <a:rPr lang="en-US" dirty="0"/>
              <a:t> block </a:t>
            </a:r>
            <a:r>
              <a:rPr lang="en-US" dirty="0" err="1"/>
              <a:t>hình</a:t>
            </a:r>
            <a:r>
              <a:rPr lang="en-US" dirty="0"/>
              <a:t> </a:t>
            </a:r>
            <a:r>
              <a:rPr lang="en-US" dirty="0" err="1"/>
              <a:t>thành</a:t>
            </a:r>
            <a:r>
              <a:rPr lang="en-US" dirty="0"/>
              <a:t> </a:t>
            </a:r>
            <a:r>
              <a:rPr lang="en-US" dirty="0" err="1"/>
              <a:t>từ</a:t>
            </a:r>
            <a:r>
              <a:rPr lang="en-US" dirty="0"/>
              <a:t> </a:t>
            </a:r>
            <a:r>
              <a:rPr lang="en-US" dirty="0" err="1"/>
              <a:t>nhiều</a:t>
            </a:r>
            <a:r>
              <a:rPr lang="en-US" dirty="0"/>
              <a:t> </a:t>
            </a:r>
            <a:r>
              <a:rPr lang="en-US" dirty="0" err="1"/>
              <a:t>chuỗi</a:t>
            </a:r>
            <a:endParaRPr lang="en-US" dirty="0"/>
          </a:p>
          <a:p>
            <a:r>
              <a:rPr lang="en-US" dirty="0" err="1"/>
              <a:t>Mỗi</a:t>
            </a:r>
            <a:r>
              <a:rPr lang="en-US" dirty="0"/>
              <a:t> </a:t>
            </a:r>
            <a:r>
              <a:rPr lang="en-US" dirty="0" err="1"/>
              <a:t>chuỗi</a:t>
            </a:r>
            <a:r>
              <a:rPr lang="en-US" dirty="0"/>
              <a:t> </a:t>
            </a:r>
            <a:r>
              <a:rPr lang="en-US" dirty="0" err="1"/>
              <a:t>hình</a:t>
            </a:r>
            <a:r>
              <a:rPr lang="en-US" dirty="0"/>
              <a:t> </a:t>
            </a:r>
            <a:r>
              <a:rPr lang="en-US" dirty="0" err="1"/>
              <a:t>thành</a:t>
            </a:r>
            <a:r>
              <a:rPr lang="en-US" dirty="0"/>
              <a:t> </a:t>
            </a:r>
            <a:r>
              <a:rPr lang="en-US" dirty="0" err="1"/>
              <a:t>từ</a:t>
            </a:r>
            <a:r>
              <a:rPr lang="en-US" dirty="0"/>
              <a:t> </a:t>
            </a:r>
            <a:r>
              <a:rPr lang="en-US" dirty="0" err="1"/>
              <a:t>nhiều</a:t>
            </a:r>
            <a:r>
              <a:rPr lang="en-US" dirty="0"/>
              <a:t> </a:t>
            </a:r>
            <a:r>
              <a:rPr lang="en-US" dirty="0" err="1"/>
              <a:t>lớp</a:t>
            </a:r>
            <a:r>
              <a:rPr lang="en-US" dirty="0"/>
              <a:t>, </a:t>
            </a:r>
            <a:r>
              <a:rPr lang="en-US" dirty="0" err="1"/>
              <a:t>ví</a:t>
            </a:r>
            <a:r>
              <a:rPr lang="en-US" dirty="0"/>
              <a:t> </a:t>
            </a:r>
            <a:r>
              <a:rPr lang="en-US" dirty="0" err="1"/>
              <a:t>dụ</a:t>
            </a:r>
            <a:r>
              <a:rPr lang="en-US" dirty="0"/>
              <a:t> </a:t>
            </a:r>
            <a:r>
              <a:rPr lang="en-US" dirty="0" err="1"/>
              <a:t>một</a:t>
            </a:r>
            <a:r>
              <a:rPr lang="en-US" dirty="0"/>
              <a:t> </a:t>
            </a:r>
            <a:r>
              <a:rPr lang="en-US" dirty="0" err="1"/>
              <a:t>chuỗi</a:t>
            </a:r>
            <a:r>
              <a:rPr lang="en-US" dirty="0"/>
              <a:t> </a:t>
            </a:r>
            <a:r>
              <a:rPr lang="en-US" dirty="0" err="1"/>
              <a:t>trong</a:t>
            </a:r>
            <a:r>
              <a:rPr lang="en-US" dirty="0"/>
              <a:t> block VGG:</a:t>
            </a:r>
          </a:p>
          <a:p>
            <a:pPr lvl="1"/>
            <a:r>
              <a:rPr lang="en-US" sz="1100" dirty="0" err="1"/>
              <a:t>Lớp</a:t>
            </a:r>
            <a:r>
              <a:rPr lang="en-US" sz="1100" dirty="0"/>
              <a:t> </a:t>
            </a:r>
            <a:r>
              <a:rPr lang="en-US" sz="1100" dirty="0" err="1"/>
              <a:t>CNN+ReLU</a:t>
            </a:r>
            <a:endParaRPr lang="en-US" sz="1100" dirty="0"/>
          </a:p>
          <a:p>
            <a:pPr lvl="1"/>
            <a:r>
              <a:rPr lang="en-US" sz="1100" dirty="0" err="1"/>
              <a:t>Lớp</a:t>
            </a:r>
            <a:r>
              <a:rPr lang="en-US" sz="1100" dirty="0"/>
              <a:t> max pooling</a:t>
            </a:r>
          </a:p>
          <a:p>
            <a:pPr lvl="1"/>
            <a:endParaRPr lang="en-US" sz="1100" dirty="0"/>
          </a:p>
          <a:p>
            <a:r>
              <a:rPr lang="en-US" dirty="0" err="1"/>
              <a:t>Đặc</a:t>
            </a:r>
            <a:r>
              <a:rPr lang="en-US" dirty="0"/>
              <a:t> </a:t>
            </a:r>
            <a:r>
              <a:rPr lang="en-US" dirty="0" err="1"/>
              <a:t>điểm</a:t>
            </a:r>
            <a:r>
              <a:rPr lang="en-US" dirty="0"/>
              <a:t>:</a:t>
            </a:r>
          </a:p>
          <a:p>
            <a:pPr lvl="1"/>
            <a:r>
              <a:rPr lang="en-US" sz="1100" dirty="0" err="1"/>
              <a:t>Sử</a:t>
            </a:r>
            <a:r>
              <a:rPr lang="en-US" sz="1100" dirty="0"/>
              <a:t> </a:t>
            </a:r>
            <a:r>
              <a:rPr lang="en-US" sz="1100" dirty="0" err="1"/>
              <a:t>dụng</a:t>
            </a:r>
            <a:r>
              <a:rPr lang="en-US" sz="1100" dirty="0"/>
              <a:t> </a:t>
            </a:r>
            <a:r>
              <a:rPr lang="en-US" sz="1100" dirty="0" err="1"/>
              <a:t>lại</a:t>
            </a:r>
            <a:r>
              <a:rPr lang="en-US" sz="1100" dirty="0"/>
              <a:t> </a:t>
            </a:r>
            <a:r>
              <a:rPr lang="en-US" sz="1100" dirty="0" err="1"/>
              <a:t>các</a:t>
            </a:r>
            <a:r>
              <a:rPr lang="en-US" sz="1100" dirty="0"/>
              <a:t> block, </a:t>
            </a:r>
            <a:r>
              <a:rPr lang="en-US" sz="1100" dirty="0" err="1"/>
              <a:t>các</a:t>
            </a:r>
            <a:r>
              <a:rPr lang="en-US" sz="1100" dirty="0"/>
              <a:t> </a:t>
            </a:r>
            <a:r>
              <a:rPr lang="en-US" sz="1100" dirty="0" err="1"/>
              <a:t>mô</a:t>
            </a:r>
            <a:r>
              <a:rPr lang="en-US" sz="1100" dirty="0"/>
              <a:t> </a:t>
            </a:r>
            <a:r>
              <a:rPr lang="en-US" sz="1100" dirty="0" err="1"/>
              <a:t>hình</a:t>
            </a:r>
            <a:r>
              <a:rPr lang="en-US" sz="1100" dirty="0"/>
              <a:t> </a:t>
            </a:r>
            <a:r>
              <a:rPr lang="en-US" sz="1100" dirty="0" err="1"/>
              <a:t>chỉ</a:t>
            </a:r>
            <a:r>
              <a:rPr lang="en-US" sz="1100" dirty="0"/>
              <a:t> </a:t>
            </a:r>
            <a:r>
              <a:rPr lang="en-US" sz="1100" dirty="0" err="1"/>
              <a:t>khác</a:t>
            </a:r>
            <a:r>
              <a:rPr lang="en-US" sz="1100" dirty="0"/>
              <a:t> </a:t>
            </a:r>
            <a:r>
              <a:rPr lang="en-US" sz="1100" dirty="0" err="1"/>
              <a:t>nhau</a:t>
            </a:r>
            <a:r>
              <a:rPr lang="en-US" sz="1100" dirty="0"/>
              <a:t> </a:t>
            </a:r>
            <a:r>
              <a:rPr lang="en-US" sz="1100" dirty="0" err="1"/>
              <a:t>số</a:t>
            </a:r>
            <a:r>
              <a:rPr lang="en-US" sz="1100" dirty="0"/>
              <a:t> </a:t>
            </a:r>
            <a:r>
              <a:rPr lang="en-US" sz="1100" dirty="0" err="1"/>
              <a:t>lượng</a:t>
            </a:r>
            <a:r>
              <a:rPr lang="en-US" sz="1100" dirty="0"/>
              <a:t> block, </a:t>
            </a:r>
            <a:r>
              <a:rPr lang="en-US" sz="1100" dirty="0" err="1"/>
              <a:t>thuận</a:t>
            </a:r>
            <a:r>
              <a:rPr lang="en-US" sz="1100" dirty="0"/>
              <a:t> </a:t>
            </a:r>
            <a:r>
              <a:rPr lang="en-US" sz="1100" dirty="0" err="1"/>
              <a:t>lợi</a:t>
            </a:r>
            <a:r>
              <a:rPr lang="en-US" sz="1100" dirty="0"/>
              <a:t> </a:t>
            </a:r>
            <a:r>
              <a:rPr lang="en-US" sz="1100" dirty="0" err="1"/>
              <a:t>trong</a:t>
            </a:r>
            <a:r>
              <a:rPr lang="en-US" sz="1100" dirty="0"/>
              <a:t> </a:t>
            </a:r>
            <a:r>
              <a:rPr lang="en-US" sz="1100" dirty="0" err="1"/>
              <a:t>việc</a:t>
            </a:r>
            <a:r>
              <a:rPr lang="en-US" sz="1100" dirty="0"/>
              <a:t> </a:t>
            </a:r>
            <a:r>
              <a:rPr lang="en-US" sz="1100" dirty="0" err="1"/>
              <a:t>lập</a:t>
            </a:r>
            <a:r>
              <a:rPr lang="en-US" sz="1100" dirty="0"/>
              <a:t> </a:t>
            </a:r>
            <a:r>
              <a:rPr lang="en-US" sz="1100" dirty="0" err="1"/>
              <a:t>trình</a:t>
            </a:r>
            <a:endParaRPr lang="en-US" sz="1100" dirty="0"/>
          </a:p>
          <a:p>
            <a:pPr lvl="1"/>
            <a:r>
              <a:rPr lang="en-US" sz="1100" dirty="0" err="1"/>
              <a:t>Thông</a:t>
            </a:r>
            <a:r>
              <a:rPr lang="en-US" sz="1100" dirty="0"/>
              <a:t> tin </a:t>
            </a:r>
            <a:r>
              <a:rPr lang="en-US" sz="1100" dirty="0" err="1"/>
              <a:t>được</a:t>
            </a:r>
            <a:r>
              <a:rPr lang="en-US" sz="1100" dirty="0"/>
              <a:t> </a:t>
            </a:r>
            <a:r>
              <a:rPr lang="en-US" sz="1100" dirty="0" err="1"/>
              <a:t>nén</a:t>
            </a:r>
            <a:r>
              <a:rPr lang="en-US" sz="1100" dirty="0"/>
              <a:t> </a:t>
            </a:r>
            <a:r>
              <a:rPr lang="en-US" sz="1100" dirty="0" err="1"/>
              <a:t>lại</a:t>
            </a:r>
            <a:r>
              <a:rPr lang="en-US" sz="1100" dirty="0"/>
              <a:t> </a:t>
            </a:r>
            <a:r>
              <a:rPr lang="en-US" sz="1100" dirty="0" err="1"/>
              <a:t>thông</a:t>
            </a:r>
            <a:r>
              <a:rPr lang="en-US" sz="1100" dirty="0"/>
              <a:t> qua </a:t>
            </a:r>
            <a:r>
              <a:rPr lang="en-US" sz="1100" dirty="0" err="1"/>
              <a:t>các</a:t>
            </a:r>
            <a:r>
              <a:rPr lang="en-US" sz="1100" dirty="0"/>
              <a:t> block</a:t>
            </a:r>
          </a:p>
          <a:p>
            <a:pPr lvl="1"/>
            <a:r>
              <a:rPr lang="en-US" sz="1100" dirty="0"/>
              <a:t>Theo </a:t>
            </a:r>
            <a:r>
              <a:rPr lang="en-US" sz="1100" dirty="0" err="1"/>
              <a:t>kinh</a:t>
            </a:r>
            <a:r>
              <a:rPr lang="en-US" sz="1100" dirty="0"/>
              <a:t> </a:t>
            </a:r>
            <a:r>
              <a:rPr lang="en-US" sz="1100" dirty="0" err="1"/>
              <a:t>nghiệm</a:t>
            </a:r>
            <a:r>
              <a:rPr lang="en-US" sz="1100" dirty="0"/>
              <a:t>, </a:t>
            </a:r>
            <a:r>
              <a:rPr lang="en-US" sz="1100" dirty="0" err="1"/>
              <a:t>nhiều</a:t>
            </a:r>
            <a:r>
              <a:rPr lang="en-US" sz="1100" dirty="0"/>
              <a:t> block </a:t>
            </a:r>
            <a:r>
              <a:rPr lang="en-US" sz="1100" dirty="0" err="1"/>
              <a:t>và</a:t>
            </a:r>
            <a:r>
              <a:rPr lang="en-US" sz="1100" dirty="0"/>
              <a:t> kernel </a:t>
            </a:r>
            <a:r>
              <a:rPr lang="en-US" sz="1100" dirty="0" err="1"/>
              <a:t>nhỏ</a:t>
            </a:r>
            <a:r>
              <a:rPr lang="en-US" sz="1100" dirty="0"/>
              <a:t> </a:t>
            </a:r>
            <a:r>
              <a:rPr lang="en-US" sz="1100" dirty="0" err="1"/>
              <a:t>tốt</a:t>
            </a:r>
            <a:r>
              <a:rPr lang="en-US" sz="1100" dirty="0"/>
              <a:t> </a:t>
            </a:r>
            <a:r>
              <a:rPr lang="en-US" sz="1100" dirty="0" err="1"/>
              <a:t>hơn</a:t>
            </a:r>
            <a:r>
              <a:rPr lang="en-US" sz="1100" dirty="0"/>
              <a:t> </a:t>
            </a:r>
            <a:r>
              <a:rPr lang="en-US" sz="1100" dirty="0" err="1"/>
              <a:t>ít</a:t>
            </a:r>
            <a:r>
              <a:rPr lang="en-US" sz="1100" dirty="0"/>
              <a:t> block </a:t>
            </a:r>
            <a:r>
              <a:rPr lang="en-US" sz="1100" dirty="0" err="1"/>
              <a:t>và</a:t>
            </a:r>
            <a:r>
              <a:rPr lang="en-US" sz="1100" dirty="0"/>
              <a:t> kernel </a:t>
            </a:r>
            <a:r>
              <a:rPr lang="en-US" sz="1100" dirty="0" err="1"/>
              <a:t>lớn</a:t>
            </a:r>
            <a:endParaRPr lang="en-US" sz="1100" dirty="0"/>
          </a:p>
          <a:p>
            <a:pPr lvl="1"/>
            <a:endParaRPr lang="en-US" sz="1100" dirty="0"/>
          </a:p>
        </p:txBody>
      </p:sp>
      <p:pic>
        <p:nvPicPr>
          <p:cNvPr id="4" name="Picture 3"/>
          <p:cNvPicPr>
            <a:picLocks noChangeAspect="1"/>
          </p:cNvPicPr>
          <p:nvPr/>
        </p:nvPicPr>
        <p:blipFill>
          <a:blip r:embed="rId3"/>
          <a:stretch>
            <a:fillRect/>
          </a:stretch>
        </p:blipFill>
        <p:spPr>
          <a:xfrm>
            <a:off x="4897221" y="880121"/>
            <a:ext cx="3621118" cy="3138985"/>
          </a:xfrm>
          <a:prstGeom prst="rect">
            <a:avLst/>
          </a:prstGeom>
        </p:spPr>
      </p:pic>
    </p:spTree>
    <p:extLst>
      <p:ext uri="{BB962C8B-B14F-4D97-AF65-F5344CB8AC3E}">
        <p14:creationId xmlns:p14="http://schemas.microsoft.com/office/powerpoint/2010/main" val="3499712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Inception blocks</a:t>
            </a:r>
            <a:endParaRPr lang="en-US" dirty="0"/>
          </a:p>
        </p:txBody>
      </p:sp>
      <p:sp>
        <p:nvSpPr>
          <p:cNvPr id="3" name="Content Placeholder 2"/>
          <p:cNvSpPr>
            <a:spLocks noGrp="1"/>
          </p:cNvSpPr>
          <p:nvPr>
            <p:ph type="body" idx="1"/>
          </p:nvPr>
        </p:nvSpPr>
        <p:spPr>
          <a:xfrm>
            <a:off x="310896" y="676656"/>
            <a:ext cx="4090983" cy="3967800"/>
          </a:xfrm>
        </p:spPr>
        <p:txBody>
          <a:bodyPr>
            <a:normAutofit/>
          </a:bodyPr>
          <a:lstStyle/>
          <a:p>
            <a:r>
              <a:rPr lang="en-US" sz="1350" dirty="0" err="1"/>
              <a:t>Kết</a:t>
            </a:r>
            <a:r>
              <a:rPr lang="en-US" sz="1350" dirty="0"/>
              <a:t> </a:t>
            </a:r>
            <a:r>
              <a:rPr lang="en-US" sz="1350" dirty="0" err="1"/>
              <a:t>cấu</a:t>
            </a:r>
            <a:r>
              <a:rPr lang="en-US" sz="1350" dirty="0"/>
              <a:t> </a:t>
            </a:r>
            <a:r>
              <a:rPr lang="en-US" sz="1350" dirty="0" err="1"/>
              <a:t>một</a:t>
            </a:r>
            <a:r>
              <a:rPr lang="en-US" sz="1350" dirty="0"/>
              <a:t> block </a:t>
            </a:r>
            <a:r>
              <a:rPr lang="en-US" sz="1350" dirty="0" err="1"/>
              <a:t>gồm</a:t>
            </a:r>
            <a:r>
              <a:rPr lang="en-US" sz="1350" dirty="0"/>
              <a:t> </a:t>
            </a:r>
            <a:r>
              <a:rPr lang="en-US" sz="1350" dirty="0" err="1"/>
              <a:t>nhiều</a:t>
            </a:r>
            <a:r>
              <a:rPr lang="en-US" sz="1350" dirty="0"/>
              <a:t> </a:t>
            </a:r>
            <a:r>
              <a:rPr lang="en-US" sz="1350" dirty="0" err="1"/>
              <a:t>kiểu</a:t>
            </a:r>
            <a:r>
              <a:rPr lang="en-US" sz="1350" dirty="0"/>
              <a:t> CNN </a:t>
            </a:r>
            <a:r>
              <a:rPr lang="en-US" sz="1350" dirty="0" err="1"/>
              <a:t>kết</a:t>
            </a:r>
            <a:r>
              <a:rPr lang="en-US" sz="1350" dirty="0"/>
              <a:t> </a:t>
            </a:r>
            <a:r>
              <a:rPr lang="en-US" sz="1350" dirty="0" err="1"/>
              <a:t>hợp</a:t>
            </a:r>
            <a:endParaRPr lang="en-US" sz="1350" dirty="0"/>
          </a:p>
          <a:p>
            <a:r>
              <a:rPr lang="en-US" sz="1350" dirty="0" err="1"/>
              <a:t>Mô</a:t>
            </a:r>
            <a:r>
              <a:rPr lang="en-US" sz="1350" dirty="0"/>
              <a:t> </a:t>
            </a:r>
            <a:r>
              <a:rPr lang="en-US" sz="1350" dirty="0" err="1"/>
              <a:t>hình</a:t>
            </a:r>
            <a:r>
              <a:rPr lang="en-US" sz="1350" dirty="0"/>
              <a:t> </a:t>
            </a:r>
            <a:r>
              <a:rPr lang="en-US" sz="1350" dirty="0" err="1"/>
              <a:t>này</a:t>
            </a:r>
            <a:r>
              <a:rPr lang="en-US" sz="1350" dirty="0"/>
              <a:t> </a:t>
            </a:r>
            <a:r>
              <a:rPr lang="en-US" sz="1350" dirty="0" err="1"/>
              <a:t>hiệu</a:t>
            </a:r>
            <a:r>
              <a:rPr lang="en-US" sz="1350" dirty="0"/>
              <a:t> </a:t>
            </a:r>
            <a:r>
              <a:rPr lang="en-US" sz="1350" dirty="0" err="1"/>
              <a:t>quả</a:t>
            </a:r>
            <a:r>
              <a:rPr lang="en-US" sz="1350" dirty="0"/>
              <a:t> </a:t>
            </a:r>
            <a:r>
              <a:rPr lang="en-US" sz="1350" dirty="0" err="1"/>
              <a:t>vì</a:t>
            </a:r>
            <a:r>
              <a:rPr lang="en-US" sz="1350" dirty="0"/>
              <a:t> </a:t>
            </a:r>
            <a:r>
              <a:rPr lang="en-US" sz="1350" dirty="0" err="1"/>
              <a:t>các</a:t>
            </a:r>
            <a:r>
              <a:rPr lang="en-US" sz="1350" dirty="0"/>
              <a:t> </a:t>
            </a:r>
            <a:r>
              <a:rPr lang="en-US" sz="1350" dirty="0" err="1"/>
              <a:t>vật</a:t>
            </a:r>
            <a:r>
              <a:rPr lang="en-US" sz="1350" dirty="0"/>
              <a:t> </a:t>
            </a:r>
            <a:r>
              <a:rPr lang="en-US" sz="1350" dirty="0" err="1"/>
              <a:t>thể</a:t>
            </a:r>
            <a:r>
              <a:rPr lang="en-US" sz="1350" dirty="0"/>
              <a:t> </a:t>
            </a:r>
            <a:r>
              <a:rPr lang="en-US" sz="1350" dirty="0" err="1"/>
              <a:t>kích</a:t>
            </a:r>
            <a:r>
              <a:rPr lang="en-US" sz="1350" dirty="0"/>
              <a:t> </a:t>
            </a:r>
            <a:r>
              <a:rPr lang="en-US" sz="1350" dirty="0" err="1"/>
              <a:t>thước</a:t>
            </a:r>
            <a:r>
              <a:rPr lang="en-US" sz="1350" dirty="0"/>
              <a:t> </a:t>
            </a:r>
            <a:r>
              <a:rPr lang="en-US" sz="1350" dirty="0" err="1"/>
              <a:t>khác</a:t>
            </a:r>
            <a:r>
              <a:rPr lang="en-US" sz="1350" dirty="0"/>
              <a:t> </a:t>
            </a:r>
            <a:r>
              <a:rPr lang="en-US" sz="1350" dirty="0" err="1"/>
              <a:t>nhau</a:t>
            </a:r>
            <a:r>
              <a:rPr lang="en-US" sz="1350" dirty="0"/>
              <a:t> </a:t>
            </a:r>
            <a:r>
              <a:rPr lang="en-US" sz="1350" dirty="0" err="1"/>
              <a:t>đều</a:t>
            </a:r>
            <a:r>
              <a:rPr lang="en-US" sz="1350" dirty="0"/>
              <a:t> </a:t>
            </a:r>
            <a:r>
              <a:rPr lang="en-US" sz="1350" dirty="0" err="1"/>
              <a:t>có</a:t>
            </a:r>
            <a:r>
              <a:rPr lang="en-US" sz="1350" dirty="0"/>
              <a:t> </a:t>
            </a:r>
            <a:r>
              <a:rPr lang="en-US" sz="1350" dirty="0" err="1"/>
              <a:t>thể</a:t>
            </a:r>
            <a:r>
              <a:rPr lang="en-US" sz="1350" dirty="0"/>
              <a:t> </a:t>
            </a:r>
            <a:r>
              <a:rPr lang="en-US" sz="1350" dirty="0" err="1"/>
              <a:t>được</a:t>
            </a:r>
            <a:r>
              <a:rPr lang="en-US" sz="1350" dirty="0"/>
              <a:t> </a:t>
            </a:r>
            <a:r>
              <a:rPr lang="en-US" sz="1350" dirty="0" err="1"/>
              <a:t>nhận</a:t>
            </a:r>
            <a:r>
              <a:rPr lang="en-US" sz="1350" dirty="0"/>
              <a:t> </a:t>
            </a:r>
            <a:r>
              <a:rPr lang="en-US" sz="1350" dirty="0" err="1"/>
              <a:t>diện</a:t>
            </a:r>
            <a:r>
              <a:rPr lang="en-US" sz="1350" dirty="0"/>
              <a:t> </a:t>
            </a:r>
            <a:r>
              <a:rPr lang="en-US" sz="1350" dirty="0" err="1"/>
              <a:t>bởi</a:t>
            </a:r>
            <a:r>
              <a:rPr lang="en-US" sz="1350" dirty="0"/>
              <a:t> </a:t>
            </a:r>
            <a:r>
              <a:rPr lang="en-US" sz="1350" dirty="0" err="1"/>
              <a:t>các</a:t>
            </a:r>
            <a:r>
              <a:rPr lang="en-US" sz="1350" dirty="0"/>
              <a:t> kernel </a:t>
            </a:r>
            <a:r>
              <a:rPr lang="en-US" sz="1350" dirty="0" err="1"/>
              <a:t>khác</a:t>
            </a:r>
            <a:r>
              <a:rPr lang="en-US" sz="1350" dirty="0"/>
              <a:t> </a:t>
            </a:r>
            <a:r>
              <a:rPr lang="en-US" sz="1350" dirty="0" err="1"/>
              <a:t>nhau</a:t>
            </a:r>
            <a:endParaRPr lang="en-US" sz="1350" dirty="0"/>
          </a:p>
          <a:p>
            <a:endParaRPr lang="en-US" sz="1350" dirty="0"/>
          </a:p>
          <a:p>
            <a:r>
              <a:rPr lang="en-US" sz="1350" dirty="0" err="1"/>
              <a:t>GoogLeNet</a:t>
            </a:r>
            <a:r>
              <a:rPr lang="en-US" sz="1350" dirty="0"/>
              <a:t> </a:t>
            </a:r>
            <a:r>
              <a:rPr lang="en-US" sz="1350" dirty="0" err="1"/>
              <a:t>kết</a:t>
            </a:r>
            <a:r>
              <a:rPr lang="en-US" sz="1350" dirty="0"/>
              <a:t> </a:t>
            </a:r>
            <a:r>
              <a:rPr lang="en-US" sz="1350" dirty="0" err="1"/>
              <a:t>hợp</a:t>
            </a:r>
            <a:r>
              <a:rPr lang="en-US" sz="1350" dirty="0"/>
              <a:t> </a:t>
            </a:r>
            <a:r>
              <a:rPr lang="en-US" sz="1350" dirty="0" err="1"/>
              <a:t>nhiều</a:t>
            </a:r>
            <a:r>
              <a:rPr lang="en-US" sz="1350" dirty="0"/>
              <a:t> inception block</a:t>
            </a:r>
          </a:p>
          <a:p>
            <a:r>
              <a:rPr lang="en-US" sz="1350" dirty="0" err="1"/>
              <a:t>Mô</a:t>
            </a:r>
            <a:r>
              <a:rPr lang="en-US" sz="1350" dirty="0"/>
              <a:t> </a:t>
            </a:r>
            <a:r>
              <a:rPr lang="en-US" sz="1350" dirty="0" err="1"/>
              <a:t>hình</a:t>
            </a:r>
            <a:r>
              <a:rPr lang="en-US" sz="1350" dirty="0"/>
              <a:t> </a:t>
            </a:r>
            <a:r>
              <a:rPr lang="en-US" sz="1350" dirty="0" err="1"/>
              <a:t>tính</a:t>
            </a:r>
            <a:r>
              <a:rPr lang="en-US" sz="1350" dirty="0"/>
              <a:t> </a:t>
            </a:r>
            <a:r>
              <a:rPr lang="en-US" sz="1350" dirty="0" err="1"/>
              <a:t>toán</a:t>
            </a:r>
            <a:r>
              <a:rPr lang="en-US" sz="1350" dirty="0"/>
              <a:t> </a:t>
            </a:r>
            <a:r>
              <a:rPr lang="en-US" sz="1350" dirty="0" err="1"/>
              <a:t>đơn</a:t>
            </a:r>
            <a:r>
              <a:rPr lang="en-US" sz="1350" dirty="0"/>
              <a:t> </a:t>
            </a:r>
            <a:r>
              <a:rPr lang="en-US" sz="1350" dirty="0" err="1"/>
              <a:t>giản</a:t>
            </a:r>
            <a:r>
              <a:rPr lang="en-US" sz="1350" dirty="0"/>
              <a:t> </a:t>
            </a:r>
            <a:r>
              <a:rPr lang="en-US" sz="1350" dirty="0" err="1"/>
              <a:t>nhưng</a:t>
            </a:r>
            <a:r>
              <a:rPr lang="en-US" sz="1350" dirty="0"/>
              <a:t> </a:t>
            </a:r>
            <a:r>
              <a:rPr lang="en-US" sz="1350" dirty="0" err="1"/>
              <a:t>hiệu</a:t>
            </a:r>
            <a:r>
              <a:rPr lang="en-US" sz="1350" dirty="0"/>
              <a:t> </a:t>
            </a:r>
            <a:r>
              <a:rPr lang="en-US" sz="1350" dirty="0" err="1"/>
              <a:t>quả</a:t>
            </a:r>
            <a:endParaRPr lang="en-US" sz="1350" dirty="0"/>
          </a:p>
        </p:txBody>
      </p:sp>
      <p:pic>
        <p:nvPicPr>
          <p:cNvPr id="4" name="Picture 3"/>
          <p:cNvPicPr>
            <a:picLocks noChangeAspect="1"/>
          </p:cNvPicPr>
          <p:nvPr/>
        </p:nvPicPr>
        <p:blipFill>
          <a:blip r:embed="rId2"/>
          <a:stretch>
            <a:fillRect/>
          </a:stretch>
        </p:blipFill>
        <p:spPr>
          <a:xfrm>
            <a:off x="2356387" y="3107860"/>
            <a:ext cx="3681146" cy="1151422"/>
          </a:xfrm>
          <a:prstGeom prst="rect">
            <a:avLst/>
          </a:prstGeom>
        </p:spPr>
      </p:pic>
      <p:pic>
        <p:nvPicPr>
          <p:cNvPr id="5" name="Picture 4"/>
          <p:cNvPicPr>
            <a:picLocks noChangeAspect="1"/>
          </p:cNvPicPr>
          <p:nvPr/>
        </p:nvPicPr>
        <p:blipFill>
          <a:blip r:embed="rId3"/>
          <a:stretch>
            <a:fillRect/>
          </a:stretch>
        </p:blipFill>
        <p:spPr>
          <a:xfrm>
            <a:off x="6506355" y="963881"/>
            <a:ext cx="1168821" cy="3393350"/>
          </a:xfrm>
          <a:prstGeom prst="rect">
            <a:avLst/>
          </a:prstGeom>
        </p:spPr>
      </p:pic>
    </p:spTree>
    <p:extLst>
      <p:ext uri="{BB962C8B-B14F-4D97-AF65-F5344CB8AC3E}">
        <p14:creationId xmlns:p14="http://schemas.microsoft.com/office/powerpoint/2010/main" val="2472681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Lớp</a:t>
            </a:r>
            <a:r>
              <a:rPr lang="en-US" dirty="0" smtClean="0"/>
              <a:t> batch </a:t>
            </a:r>
            <a:r>
              <a:rPr lang="en-US" dirty="0" err="1" smtClean="0"/>
              <a:t>normmalization</a:t>
            </a:r>
            <a:endParaRPr lang="en-US" dirty="0"/>
          </a:p>
        </p:txBody>
      </p:sp>
      <p:sp>
        <p:nvSpPr>
          <p:cNvPr id="3" name="Content Placeholder 2"/>
          <p:cNvSpPr>
            <a:spLocks noGrp="1"/>
          </p:cNvSpPr>
          <p:nvPr>
            <p:ph type="body" idx="1"/>
          </p:nvPr>
        </p:nvSpPr>
        <p:spPr/>
        <p:txBody>
          <a:bodyPr/>
          <a:lstStyle/>
          <a:p>
            <a:r>
              <a:rPr lang="en-US" dirty="0" err="1" smtClean="0"/>
              <a:t>Tại</a:t>
            </a:r>
            <a:r>
              <a:rPr lang="en-US" dirty="0" smtClean="0"/>
              <a:t> </a:t>
            </a:r>
            <a:r>
              <a:rPr lang="en-US" dirty="0" err="1" smtClean="0"/>
              <a:t>sao</a:t>
            </a:r>
            <a:r>
              <a:rPr lang="en-US" dirty="0" smtClean="0"/>
              <a:t> </a:t>
            </a:r>
            <a:r>
              <a:rPr lang="en-US" dirty="0" err="1" smtClean="0"/>
              <a:t>cần</a:t>
            </a:r>
            <a:r>
              <a:rPr lang="en-US" dirty="0" smtClean="0"/>
              <a:t> </a:t>
            </a:r>
            <a:r>
              <a:rPr lang="en-US" dirty="0" err="1" smtClean="0"/>
              <a:t>lớp</a:t>
            </a:r>
            <a:r>
              <a:rPr lang="en-US" dirty="0" smtClean="0"/>
              <a:t> batch norm?</a:t>
            </a:r>
          </a:p>
          <a:p>
            <a:pPr lvl="1"/>
            <a:r>
              <a:rPr lang="en-US" dirty="0" err="1" smtClean="0"/>
              <a:t>Để</a:t>
            </a:r>
            <a:r>
              <a:rPr lang="en-US" dirty="0" smtClean="0"/>
              <a:t> </a:t>
            </a:r>
            <a:r>
              <a:rPr lang="en-US" dirty="0" err="1" smtClean="0"/>
              <a:t>các</a:t>
            </a:r>
            <a:r>
              <a:rPr lang="en-US" dirty="0" smtClean="0"/>
              <a:t> features </a:t>
            </a:r>
            <a:r>
              <a:rPr lang="en-US" dirty="0" err="1" smtClean="0"/>
              <a:t>giữa</a:t>
            </a:r>
            <a:r>
              <a:rPr lang="en-US" dirty="0" smtClean="0"/>
              <a:t> </a:t>
            </a:r>
            <a:r>
              <a:rPr lang="en-US" dirty="0" err="1" smtClean="0"/>
              <a:t>các</a:t>
            </a:r>
            <a:r>
              <a:rPr lang="en-US" dirty="0" smtClean="0"/>
              <a:t> </a:t>
            </a:r>
            <a:r>
              <a:rPr lang="en-US" dirty="0" err="1" smtClean="0"/>
              <a:t>lớp</a:t>
            </a:r>
            <a:r>
              <a:rPr lang="en-US" dirty="0" smtClean="0"/>
              <a:t> </a:t>
            </a:r>
            <a:r>
              <a:rPr lang="en-US" dirty="0" err="1" smtClean="0"/>
              <a:t>được</a:t>
            </a:r>
            <a:r>
              <a:rPr lang="en-US" dirty="0" smtClean="0"/>
              <a:t> </a:t>
            </a:r>
            <a:r>
              <a:rPr lang="en-US" dirty="0" err="1" smtClean="0"/>
              <a:t>chuẩn</a:t>
            </a:r>
            <a:r>
              <a:rPr lang="en-US" dirty="0" smtClean="0"/>
              <a:t> </a:t>
            </a:r>
            <a:r>
              <a:rPr lang="en-US" dirty="0" err="1" smtClean="0"/>
              <a:t>hoá</a:t>
            </a:r>
            <a:r>
              <a:rPr lang="en-US" dirty="0" smtClean="0"/>
              <a:t>, </a:t>
            </a:r>
            <a:r>
              <a:rPr lang="en-US" dirty="0" err="1" smtClean="0"/>
              <a:t>cho</a:t>
            </a:r>
            <a:r>
              <a:rPr lang="en-US" dirty="0" smtClean="0"/>
              <a:t> </a:t>
            </a:r>
            <a:r>
              <a:rPr lang="en-US" dirty="0" err="1" smtClean="0"/>
              <a:t>giá</a:t>
            </a:r>
            <a:r>
              <a:rPr lang="en-US" dirty="0" smtClean="0"/>
              <a:t> </a:t>
            </a:r>
            <a:r>
              <a:rPr lang="en-US" dirty="0" err="1" smtClean="0"/>
              <a:t>trị</a:t>
            </a:r>
            <a:r>
              <a:rPr lang="en-US" dirty="0" smtClean="0"/>
              <a:t> </a:t>
            </a:r>
            <a:r>
              <a:rPr lang="en-US" dirty="0" err="1" smtClean="0"/>
              <a:t>của</a:t>
            </a:r>
            <a:r>
              <a:rPr lang="en-US" dirty="0" smtClean="0"/>
              <a:t> kernel </a:t>
            </a:r>
            <a:r>
              <a:rPr lang="en-US" dirty="0" err="1" smtClean="0"/>
              <a:t>được</a:t>
            </a:r>
            <a:r>
              <a:rPr lang="en-US" dirty="0" smtClean="0"/>
              <a:t> </a:t>
            </a:r>
            <a:r>
              <a:rPr lang="en-US" dirty="0" err="1" smtClean="0"/>
              <a:t>huấn</a:t>
            </a:r>
            <a:r>
              <a:rPr lang="en-US" dirty="0" smtClean="0"/>
              <a:t> </a:t>
            </a:r>
            <a:r>
              <a:rPr lang="en-US" dirty="0" err="1" smtClean="0"/>
              <a:t>luyện</a:t>
            </a:r>
            <a:r>
              <a:rPr lang="en-US" dirty="0" smtClean="0"/>
              <a:t> ở </a:t>
            </a:r>
            <a:r>
              <a:rPr lang="en-US" dirty="0" err="1" smtClean="0"/>
              <a:t>không</a:t>
            </a:r>
            <a:r>
              <a:rPr lang="en-US" dirty="0" smtClean="0"/>
              <a:t> </a:t>
            </a:r>
            <a:r>
              <a:rPr lang="en-US" dirty="0" err="1" smtClean="0"/>
              <a:t>bị</a:t>
            </a:r>
            <a:r>
              <a:rPr lang="en-US" dirty="0" smtClean="0"/>
              <a:t> </a:t>
            </a:r>
            <a:r>
              <a:rPr lang="en-US" dirty="0" err="1" smtClean="0"/>
              <a:t>giao</a:t>
            </a:r>
            <a:r>
              <a:rPr lang="en-US" dirty="0" smtClean="0"/>
              <a:t> </a:t>
            </a:r>
            <a:r>
              <a:rPr lang="en-US" dirty="0" err="1" smtClean="0"/>
              <a:t>động</a:t>
            </a:r>
            <a:r>
              <a:rPr lang="en-US" dirty="0" smtClean="0"/>
              <a:t> </a:t>
            </a:r>
            <a:r>
              <a:rPr lang="en-US" dirty="0" err="1" smtClean="0"/>
              <a:t>lớn</a:t>
            </a:r>
            <a:endParaRPr lang="en-US" dirty="0" smtClean="0"/>
          </a:p>
          <a:p>
            <a:pPr lvl="1"/>
            <a:r>
              <a:rPr lang="en-US" dirty="0" err="1" smtClean="0"/>
              <a:t>Lớp</a:t>
            </a:r>
            <a:r>
              <a:rPr lang="en-US" dirty="0" smtClean="0"/>
              <a:t> </a:t>
            </a:r>
            <a:r>
              <a:rPr lang="en-US" dirty="0" err="1" smtClean="0"/>
              <a:t>này</a:t>
            </a:r>
            <a:r>
              <a:rPr lang="en-US" dirty="0" smtClean="0"/>
              <a:t> </a:t>
            </a:r>
            <a:r>
              <a:rPr lang="en-US" dirty="0" err="1" smtClean="0"/>
              <a:t>cũng</a:t>
            </a:r>
            <a:r>
              <a:rPr lang="en-US" dirty="0" smtClean="0"/>
              <a:t> </a:t>
            </a:r>
            <a:r>
              <a:rPr lang="en-US" dirty="0" err="1" smtClean="0"/>
              <a:t>có</a:t>
            </a:r>
            <a:r>
              <a:rPr lang="en-US" dirty="0" smtClean="0"/>
              <a:t> </a:t>
            </a:r>
            <a:r>
              <a:rPr lang="en-US" dirty="0" err="1" smtClean="0"/>
              <a:t>tác</a:t>
            </a:r>
            <a:r>
              <a:rPr lang="en-US" dirty="0" smtClean="0"/>
              <a:t> </a:t>
            </a:r>
            <a:r>
              <a:rPr lang="en-US" dirty="0" err="1" smtClean="0"/>
              <a:t>dụng</a:t>
            </a:r>
            <a:r>
              <a:rPr lang="en-US" dirty="0" smtClean="0"/>
              <a:t> regularization </a:t>
            </a:r>
            <a:r>
              <a:rPr lang="en-US" dirty="0" err="1" smtClean="0"/>
              <a:t>giúp</a:t>
            </a:r>
            <a:r>
              <a:rPr lang="en-US" dirty="0" smtClean="0"/>
              <a:t> </a:t>
            </a:r>
            <a:r>
              <a:rPr lang="en-US" dirty="0" err="1" smtClean="0"/>
              <a:t>chống</a:t>
            </a:r>
            <a:r>
              <a:rPr lang="en-US" dirty="0" smtClean="0"/>
              <a:t> overfitting</a:t>
            </a:r>
          </a:p>
          <a:p>
            <a:pPr lvl="1"/>
            <a:endParaRPr lang="en-US" dirty="0"/>
          </a:p>
          <a:p>
            <a:r>
              <a:rPr lang="en-US" dirty="0" err="1" smtClean="0"/>
              <a:t>Điều</a:t>
            </a:r>
            <a:r>
              <a:rPr lang="en-US" dirty="0" smtClean="0"/>
              <a:t> </a:t>
            </a:r>
            <a:r>
              <a:rPr lang="en-US" dirty="0" err="1" smtClean="0"/>
              <a:t>kiện</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batchnorm</a:t>
            </a:r>
            <a:r>
              <a:rPr lang="en-US" dirty="0" smtClean="0"/>
              <a:t>:</a:t>
            </a:r>
          </a:p>
          <a:p>
            <a:pPr lvl="1"/>
            <a:r>
              <a:rPr lang="en-US" dirty="0" err="1" smtClean="0"/>
              <a:t>Kích</a:t>
            </a:r>
            <a:r>
              <a:rPr lang="en-US" dirty="0" smtClean="0"/>
              <a:t> </a:t>
            </a:r>
            <a:r>
              <a:rPr lang="en-US" dirty="0" err="1" smtClean="0"/>
              <a:t>thước</a:t>
            </a:r>
            <a:r>
              <a:rPr lang="en-US" dirty="0" smtClean="0"/>
              <a:t> </a:t>
            </a:r>
            <a:r>
              <a:rPr lang="en-US" dirty="0" err="1" smtClean="0"/>
              <a:t>minibatch</a:t>
            </a:r>
            <a:r>
              <a:rPr lang="en-US" dirty="0" smtClean="0"/>
              <a:t> </a:t>
            </a:r>
            <a:r>
              <a:rPr lang="en-US" dirty="0" err="1" smtClean="0"/>
              <a:t>đủ</a:t>
            </a:r>
            <a:r>
              <a:rPr lang="en-US" dirty="0" smtClean="0"/>
              <a:t> </a:t>
            </a:r>
            <a:r>
              <a:rPr lang="en-US" dirty="0" err="1" smtClean="0"/>
              <a:t>lớn</a:t>
            </a:r>
            <a:endParaRPr lang="en-US" dirty="0"/>
          </a:p>
        </p:txBody>
      </p:sp>
    </p:spTree>
    <p:extLst>
      <p:ext uri="{BB962C8B-B14F-4D97-AF65-F5344CB8AC3E}">
        <p14:creationId xmlns:p14="http://schemas.microsoft.com/office/powerpoint/2010/main" val="3682676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Lớp</a:t>
            </a:r>
            <a:r>
              <a:rPr lang="en-US" dirty="0" smtClean="0"/>
              <a:t> batch </a:t>
            </a:r>
            <a:r>
              <a:rPr lang="en-US" dirty="0" err="1" smtClean="0"/>
              <a:t>normmalization</a:t>
            </a:r>
            <a:endParaRPr lang="en-US" dirty="0"/>
          </a:p>
        </p:txBody>
      </p:sp>
      <p:sp>
        <p:nvSpPr>
          <p:cNvPr id="3" name="Content Placeholder 2"/>
          <p:cNvSpPr>
            <a:spLocks noGrp="1"/>
          </p:cNvSpPr>
          <p:nvPr>
            <p:ph type="body" idx="1"/>
          </p:nvPr>
        </p:nvSpPr>
        <p:spPr/>
        <p:txBody>
          <a:bodyPr>
            <a:normAutofit/>
          </a:bodyPr>
          <a:lstStyle/>
          <a:p>
            <a:r>
              <a:rPr lang="en-US" sz="1200" dirty="0" err="1"/>
              <a:t>Với</a:t>
            </a:r>
            <a:r>
              <a:rPr lang="en-US" sz="1200" dirty="0"/>
              <a:t> x </a:t>
            </a:r>
            <a:r>
              <a:rPr lang="en-US" sz="1200" dirty="0" err="1"/>
              <a:t>là</a:t>
            </a:r>
            <a:r>
              <a:rPr lang="en-US" sz="1200" dirty="0"/>
              <a:t> </a:t>
            </a:r>
            <a:r>
              <a:rPr lang="en-US" sz="1200" dirty="0" err="1"/>
              <a:t>một</a:t>
            </a:r>
            <a:r>
              <a:rPr lang="en-US" sz="1200" dirty="0"/>
              <a:t> </a:t>
            </a:r>
            <a:r>
              <a:rPr lang="en-US" sz="1200" dirty="0" err="1"/>
              <a:t>mẫu</a:t>
            </a:r>
            <a:r>
              <a:rPr lang="en-US" sz="1200" dirty="0"/>
              <a:t> </a:t>
            </a:r>
            <a:r>
              <a:rPr lang="en-US" sz="1200" dirty="0" err="1"/>
              <a:t>trong</a:t>
            </a:r>
            <a:r>
              <a:rPr lang="en-US" sz="1200" dirty="0"/>
              <a:t> mini batch B, </a:t>
            </a:r>
            <a:r>
              <a:rPr lang="en-US" sz="1200" dirty="0" err="1"/>
              <a:t>batchnorm</a:t>
            </a:r>
            <a:r>
              <a:rPr lang="en-US" sz="1200" dirty="0"/>
              <a:t> </a:t>
            </a:r>
            <a:r>
              <a:rPr lang="en-US" sz="1200" dirty="0" err="1"/>
              <a:t>của</a:t>
            </a:r>
            <a:r>
              <a:rPr lang="en-US" sz="1200" dirty="0"/>
              <a:t> x </a:t>
            </a:r>
            <a:r>
              <a:rPr lang="en-US" sz="1200" dirty="0" err="1"/>
              <a:t>được</a:t>
            </a:r>
            <a:r>
              <a:rPr lang="en-US" sz="1200" dirty="0"/>
              <a:t> </a:t>
            </a:r>
            <a:r>
              <a:rPr lang="en-US" sz="1200" dirty="0" err="1"/>
              <a:t>tính</a:t>
            </a:r>
            <a:r>
              <a:rPr lang="en-US" sz="1200" dirty="0"/>
              <a:t> </a:t>
            </a:r>
            <a:r>
              <a:rPr lang="en-US" sz="1200" dirty="0" err="1"/>
              <a:t>như</a:t>
            </a:r>
            <a:r>
              <a:rPr lang="en-US" sz="1200" dirty="0"/>
              <a:t> </a:t>
            </a:r>
            <a:r>
              <a:rPr lang="en-US" sz="1200" dirty="0" err="1"/>
              <a:t>sau</a:t>
            </a:r>
            <a:r>
              <a:rPr lang="en-US" sz="1200" dirty="0"/>
              <a:t>:</a:t>
            </a:r>
          </a:p>
          <a:p>
            <a:endParaRPr lang="en-US" sz="1200" dirty="0"/>
          </a:p>
          <a:p>
            <a:endParaRPr lang="en-US" sz="1200" dirty="0"/>
          </a:p>
          <a:p>
            <a:r>
              <a:rPr lang="en-US" sz="1200" dirty="0" err="1"/>
              <a:t>Với</a:t>
            </a:r>
            <a:r>
              <a:rPr lang="en-US" sz="1200" dirty="0"/>
              <a:t> </a:t>
            </a:r>
            <a:r>
              <a:rPr lang="en-US" sz="1200" dirty="0" err="1"/>
              <a:t>uB</a:t>
            </a:r>
            <a:r>
              <a:rPr lang="en-US" sz="1200" dirty="0"/>
              <a:t> </a:t>
            </a:r>
            <a:r>
              <a:rPr lang="en-US" sz="1200" dirty="0" err="1"/>
              <a:t>và</a:t>
            </a:r>
            <a:r>
              <a:rPr lang="en-US" sz="1200" dirty="0"/>
              <a:t> </a:t>
            </a:r>
            <a:r>
              <a:rPr lang="en-US" sz="1200" dirty="0" err="1"/>
              <a:t>sigmaB</a:t>
            </a:r>
            <a:r>
              <a:rPr lang="en-US" sz="1200" dirty="0"/>
              <a:t> </a:t>
            </a:r>
            <a:r>
              <a:rPr lang="en-US" sz="1200" dirty="0" err="1"/>
              <a:t>là</a:t>
            </a:r>
            <a:r>
              <a:rPr lang="en-US" sz="1200" dirty="0"/>
              <a:t> </a:t>
            </a:r>
            <a:r>
              <a:rPr lang="en-US" sz="1200" dirty="0" err="1"/>
              <a:t>trung</a:t>
            </a:r>
            <a:r>
              <a:rPr lang="en-US" sz="1200" dirty="0"/>
              <a:t> </a:t>
            </a:r>
            <a:r>
              <a:rPr lang="en-US" sz="1200" dirty="0" err="1"/>
              <a:t>bình</a:t>
            </a:r>
            <a:r>
              <a:rPr lang="en-US" sz="1200" dirty="0"/>
              <a:t> </a:t>
            </a:r>
            <a:r>
              <a:rPr lang="en-US" sz="1200" dirty="0" err="1"/>
              <a:t>và</a:t>
            </a:r>
            <a:r>
              <a:rPr lang="en-US" sz="1200" dirty="0"/>
              <a:t> </a:t>
            </a:r>
            <a:r>
              <a:rPr lang="en-US" sz="1200" dirty="0" err="1"/>
              <a:t>độ</a:t>
            </a:r>
            <a:r>
              <a:rPr lang="en-US" sz="1200" dirty="0"/>
              <a:t> </a:t>
            </a:r>
            <a:r>
              <a:rPr lang="en-US" sz="1200" dirty="0" err="1"/>
              <a:t>lệch</a:t>
            </a:r>
            <a:r>
              <a:rPr lang="en-US" sz="1200" dirty="0"/>
              <a:t> </a:t>
            </a:r>
            <a:r>
              <a:rPr lang="en-US" sz="1200" dirty="0" err="1"/>
              <a:t>chuẩn</a:t>
            </a:r>
            <a:r>
              <a:rPr lang="en-US" sz="1200" dirty="0"/>
              <a:t> </a:t>
            </a:r>
            <a:r>
              <a:rPr lang="en-US" sz="1200" dirty="0" err="1"/>
              <a:t>của</a:t>
            </a:r>
            <a:r>
              <a:rPr lang="en-US" sz="1200" dirty="0"/>
              <a:t> B, 2 vector </a:t>
            </a:r>
            <a:r>
              <a:rPr lang="en-US" sz="1200" dirty="0" err="1"/>
              <a:t>tham</a:t>
            </a:r>
            <a:r>
              <a:rPr lang="en-US" sz="1200" dirty="0"/>
              <a:t> </a:t>
            </a:r>
            <a:r>
              <a:rPr lang="en-US" sz="1200" dirty="0" err="1"/>
              <a:t>số</a:t>
            </a:r>
            <a:r>
              <a:rPr lang="en-US" sz="1200" dirty="0"/>
              <a:t> lambda </a:t>
            </a:r>
            <a:r>
              <a:rPr lang="en-US" sz="1200" dirty="0" err="1"/>
              <a:t>và</a:t>
            </a:r>
            <a:r>
              <a:rPr lang="en-US" sz="1200" dirty="0"/>
              <a:t> beta </a:t>
            </a:r>
            <a:r>
              <a:rPr lang="en-US" sz="1200" dirty="0" err="1"/>
              <a:t>có</a:t>
            </a:r>
            <a:r>
              <a:rPr lang="en-US" sz="1200" dirty="0"/>
              <a:t> </a:t>
            </a:r>
            <a:r>
              <a:rPr lang="en-US" sz="1200" dirty="0" err="1"/>
              <a:t>cùng</a:t>
            </a:r>
            <a:r>
              <a:rPr lang="en-US" sz="1200" dirty="0"/>
              <a:t> </a:t>
            </a:r>
            <a:r>
              <a:rPr lang="en-US" sz="1200" dirty="0" err="1"/>
              <a:t>kích</a:t>
            </a:r>
            <a:r>
              <a:rPr lang="en-US" sz="1200" dirty="0"/>
              <a:t> </a:t>
            </a:r>
            <a:r>
              <a:rPr lang="en-US" sz="1200" dirty="0" err="1"/>
              <a:t>thước</a:t>
            </a:r>
            <a:r>
              <a:rPr lang="en-US" sz="1200" dirty="0"/>
              <a:t> </a:t>
            </a:r>
            <a:r>
              <a:rPr lang="en-US" sz="1200" dirty="0" err="1"/>
              <a:t>với</a:t>
            </a:r>
            <a:r>
              <a:rPr lang="en-US" sz="1200" dirty="0"/>
              <a:t> x, </a:t>
            </a:r>
            <a:r>
              <a:rPr lang="en-US" sz="1200" dirty="0" err="1"/>
              <a:t>và</a:t>
            </a:r>
            <a:r>
              <a:rPr lang="en-US" sz="1200" dirty="0"/>
              <a:t> </a:t>
            </a:r>
            <a:r>
              <a:rPr lang="en-US" sz="1200" dirty="0" err="1"/>
              <a:t>cũng</a:t>
            </a:r>
            <a:r>
              <a:rPr lang="en-US" sz="1200" dirty="0"/>
              <a:t> </a:t>
            </a:r>
            <a:r>
              <a:rPr lang="en-US" sz="1200" dirty="0" err="1"/>
              <a:t>được</a:t>
            </a:r>
            <a:r>
              <a:rPr lang="en-US" sz="1200" dirty="0"/>
              <a:t> </a:t>
            </a:r>
            <a:r>
              <a:rPr lang="en-US" sz="1200" dirty="0" err="1"/>
              <a:t>huấn</a:t>
            </a:r>
            <a:r>
              <a:rPr lang="en-US" sz="1200" dirty="0"/>
              <a:t> </a:t>
            </a:r>
            <a:r>
              <a:rPr lang="en-US" sz="1200" dirty="0" err="1"/>
              <a:t>luyện</a:t>
            </a:r>
            <a:r>
              <a:rPr lang="en-US" sz="1200" dirty="0"/>
              <a:t> </a:t>
            </a:r>
            <a:r>
              <a:rPr lang="en-US" sz="1200" dirty="0" err="1"/>
              <a:t>chung</a:t>
            </a:r>
            <a:r>
              <a:rPr lang="en-US" sz="1200" dirty="0"/>
              <a:t> </a:t>
            </a:r>
            <a:r>
              <a:rPr lang="en-US" sz="1200" dirty="0" err="1"/>
              <a:t>với</a:t>
            </a:r>
            <a:r>
              <a:rPr lang="en-US" sz="1200" dirty="0"/>
              <a:t> </a:t>
            </a:r>
            <a:r>
              <a:rPr lang="en-US" sz="1200" dirty="0" err="1"/>
              <a:t>mô</a:t>
            </a:r>
            <a:r>
              <a:rPr lang="en-US" sz="1200" dirty="0"/>
              <a:t> </a:t>
            </a:r>
            <a:r>
              <a:rPr lang="en-US" sz="1200" dirty="0" err="1"/>
              <a:t>hình</a:t>
            </a:r>
            <a:endParaRPr lang="en-US" sz="1200" dirty="0"/>
          </a:p>
          <a:p>
            <a:endParaRPr lang="en-US" sz="1200" dirty="0"/>
          </a:p>
          <a:p>
            <a:r>
              <a:rPr lang="en-US" sz="1200" dirty="0" err="1"/>
              <a:t>uB</a:t>
            </a:r>
            <a:r>
              <a:rPr lang="en-US" sz="1200" dirty="0"/>
              <a:t> </a:t>
            </a:r>
            <a:r>
              <a:rPr lang="en-US" sz="1200" dirty="0" err="1"/>
              <a:t>và</a:t>
            </a:r>
            <a:r>
              <a:rPr lang="en-US" sz="1200" dirty="0"/>
              <a:t> </a:t>
            </a:r>
            <a:r>
              <a:rPr lang="en-US" sz="1200" dirty="0" err="1"/>
              <a:t>sigmaB</a:t>
            </a:r>
            <a:r>
              <a:rPr lang="en-US" sz="1200" dirty="0"/>
              <a:t> </a:t>
            </a:r>
            <a:r>
              <a:rPr lang="en-US" sz="1200" dirty="0" err="1"/>
              <a:t>được</a:t>
            </a:r>
            <a:r>
              <a:rPr lang="en-US" sz="1200" dirty="0"/>
              <a:t> </a:t>
            </a:r>
            <a:r>
              <a:rPr lang="en-US" sz="1200" dirty="0" err="1"/>
              <a:t>tính</a:t>
            </a:r>
            <a:r>
              <a:rPr lang="en-US" sz="1200" dirty="0"/>
              <a:t> </a:t>
            </a:r>
            <a:r>
              <a:rPr lang="en-US" sz="1200" dirty="0" err="1"/>
              <a:t>như</a:t>
            </a:r>
            <a:r>
              <a:rPr lang="en-US" sz="1200" dirty="0"/>
              <a:t> </a:t>
            </a:r>
            <a:r>
              <a:rPr lang="en-US" sz="1200" dirty="0" err="1"/>
              <a:t>sau</a:t>
            </a:r>
            <a:r>
              <a:rPr lang="en-US" sz="1200" dirty="0"/>
              <a:t>:</a:t>
            </a:r>
          </a:p>
          <a:p>
            <a:pPr lvl="1"/>
            <a:endParaRPr lang="en-US" sz="1050" dirty="0"/>
          </a:p>
        </p:txBody>
      </p:sp>
      <p:pic>
        <p:nvPicPr>
          <p:cNvPr id="5" name="Picture 4"/>
          <p:cNvPicPr>
            <a:picLocks noChangeAspect="1"/>
          </p:cNvPicPr>
          <p:nvPr/>
        </p:nvPicPr>
        <p:blipFill rotWithShape="1">
          <a:blip r:embed="rId3"/>
          <a:srcRect l="29762" t="46163" r="37742"/>
          <a:stretch/>
        </p:blipFill>
        <p:spPr>
          <a:xfrm>
            <a:off x="3852875" y="1658632"/>
            <a:ext cx="1775861" cy="492287"/>
          </a:xfrm>
          <a:prstGeom prst="rect">
            <a:avLst/>
          </a:prstGeom>
        </p:spPr>
      </p:pic>
      <p:pic>
        <p:nvPicPr>
          <p:cNvPr id="7" name="Picture 6"/>
          <p:cNvPicPr>
            <a:picLocks noChangeAspect="1"/>
          </p:cNvPicPr>
          <p:nvPr/>
        </p:nvPicPr>
        <p:blipFill rotWithShape="1">
          <a:blip r:embed="rId4"/>
          <a:srcRect l="39646" t="21565"/>
          <a:stretch/>
        </p:blipFill>
        <p:spPr>
          <a:xfrm>
            <a:off x="3320716" y="2837046"/>
            <a:ext cx="1697292" cy="757551"/>
          </a:xfrm>
          <a:prstGeom prst="rect">
            <a:avLst/>
          </a:prstGeom>
        </p:spPr>
      </p:pic>
    </p:spTree>
    <p:extLst>
      <p:ext uri="{BB962C8B-B14F-4D97-AF65-F5344CB8AC3E}">
        <p14:creationId xmlns:p14="http://schemas.microsoft.com/office/powerpoint/2010/main" val="2630303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Áp</a:t>
            </a:r>
            <a:r>
              <a:rPr lang="en-US" dirty="0" smtClean="0"/>
              <a:t> </a:t>
            </a:r>
            <a:r>
              <a:rPr lang="en-US" dirty="0" err="1" smtClean="0"/>
              <a:t>dụng</a:t>
            </a:r>
            <a:r>
              <a:rPr lang="en-US" dirty="0" smtClean="0"/>
              <a:t> </a:t>
            </a:r>
            <a:r>
              <a:rPr lang="en-US" dirty="0" err="1" smtClean="0"/>
              <a:t>batchnorm</a:t>
            </a:r>
            <a:r>
              <a:rPr lang="en-US" dirty="0" smtClean="0"/>
              <a:t> </a:t>
            </a:r>
            <a:r>
              <a:rPr lang="en-US" dirty="0" err="1" smtClean="0"/>
              <a:t>vào</a:t>
            </a:r>
            <a:r>
              <a:rPr lang="en-US" dirty="0" smtClean="0"/>
              <a:t> </a:t>
            </a:r>
            <a:r>
              <a:rPr lang="en-US" dirty="0" err="1" smtClean="0"/>
              <a:t>các</a:t>
            </a:r>
            <a:r>
              <a:rPr lang="en-US" dirty="0" smtClean="0"/>
              <a:t> layer</a:t>
            </a:r>
            <a:endParaRPr lang="en-US" dirty="0"/>
          </a:p>
        </p:txBody>
      </p:sp>
      <p:sp>
        <p:nvSpPr>
          <p:cNvPr id="3" name="Content Placeholder 2"/>
          <p:cNvSpPr>
            <a:spLocks noGrp="1"/>
          </p:cNvSpPr>
          <p:nvPr>
            <p:ph type="body" idx="1"/>
          </p:nvPr>
        </p:nvSpPr>
        <p:spPr/>
        <p:txBody>
          <a:bodyPr>
            <a:normAutofit/>
          </a:bodyPr>
          <a:lstStyle/>
          <a:p>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a:t>
            </a:r>
          </a:p>
          <a:p>
            <a:pPr lvl="1"/>
            <a:r>
              <a:rPr lang="en-US" dirty="0" smtClean="0"/>
              <a:t>Layer FC:</a:t>
            </a:r>
          </a:p>
          <a:p>
            <a:endParaRPr lang="en-US" dirty="0"/>
          </a:p>
          <a:p>
            <a:pPr lvl="1"/>
            <a:r>
              <a:rPr lang="en-US" dirty="0" smtClean="0"/>
              <a:t>Layer CNN:</a:t>
            </a:r>
          </a:p>
          <a:p>
            <a:pPr lvl="2"/>
            <a:r>
              <a:rPr lang="en-US" dirty="0" err="1" smtClean="0"/>
              <a:t>Áp</a:t>
            </a:r>
            <a:r>
              <a:rPr lang="en-US" dirty="0" smtClean="0"/>
              <a:t> </a:t>
            </a:r>
            <a:r>
              <a:rPr lang="en-US" dirty="0" err="1" smtClean="0"/>
              <a:t>dụng</a:t>
            </a:r>
            <a:r>
              <a:rPr lang="en-US" dirty="0" smtClean="0"/>
              <a:t> </a:t>
            </a:r>
            <a:r>
              <a:rPr lang="en-US" dirty="0" err="1" smtClean="0"/>
              <a:t>batchnorm</a:t>
            </a:r>
            <a:r>
              <a:rPr lang="en-US" dirty="0" smtClean="0"/>
              <a:t> </a:t>
            </a:r>
            <a:r>
              <a:rPr lang="en-US" dirty="0" err="1" smtClean="0"/>
              <a:t>cho</a:t>
            </a:r>
            <a:r>
              <a:rPr lang="en-US" dirty="0" smtClean="0"/>
              <a:t> </a:t>
            </a:r>
            <a:r>
              <a:rPr lang="en-US" dirty="0" err="1" smtClean="0"/>
              <a:t>các</a:t>
            </a:r>
            <a:r>
              <a:rPr lang="en-US" dirty="0" smtClean="0"/>
              <a:t> feature </a:t>
            </a:r>
            <a:r>
              <a:rPr lang="en-US" dirty="0" err="1" smtClean="0"/>
              <a:t>sau</a:t>
            </a:r>
            <a:r>
              <a:rPr lang="en-US" dirty="0" smtClean="0"/>
              <a:t> convolution </a:t>
            </a:r>
            <a:r>
              <a:rPr lang="en-US" dirty="0" err="1" smtClean="0"/>
              <a:t>và</a:t>
            </a:r>
            <a:r>
              <a:rPr lang="en-US" dirty="0" smtClean="0"/>
              <a:t> </a:t>
            </a:r>
            <a:r>
              <a:rPr lang="en-US" dirty="0" err="1" smtClean="0"/>
              <a:t>trước</a:t>
            </a:r>
            <a:r>
              <a:rPr lang="en-US" dirty="0" smtClean="0"/>
              <a:t> activation</a:t>
            </a:r>
          </a:p>
          <a:p>
            <a:pPr lvl="2"/>
            <a:r>
              <a:rPr lang="en-US" dirty="0" err="1" smtClean="0"/>
              <a:t>Nếu</a:t>
            </a:r>
            <a:r>
              <a:rPr lang="en-US" dirty="0" smtClean="0"/>
              <a:t> CNN </a:t>
            </a:r>
            <a:r>
              <a:rPr lang="en-US" dirty="0" err="1" smtClean="0"/>
              <a:t>nhiều</a:t>
            </a:r>
            <a:r>
              <a:rPr lang="en-US" dirty="0" smtClean="0"/>
              <a:t> channel </a:t>
            </a:r>
            <a:r>
              <a:rPr lang="en-US" dirty="0" err="1" smtClean="0"/>
              <a:t>thì</a:t>
            </a:r>
            <a:r>
              <a:rPr lang="en-US" dirty="0" smtClean="0"/>
              <a:t> batch norm </a:t>
            </a:r>
            <a:r>
              <a:rPr lang="en-US" dirty="0" err="1" smtClean="0"/>
              <a:t>được</a:t>
            </a:r>
            <a:r>
              <a:rPr lang="en-US" dirty="0" smtClean="0"/>
              <a:t> </a:t>
            </a:r>
            <a:r>
              <a:rPr lang="en-US" dirty="0" err="1" smtClean="0"/>
              <a:t>áp</a:t>
            </a:r>
            <a:r>
              <a:rPr lang="en-US" dirty="0" smtClean="0"/>
              <a:t> </a:t>
            </a:r>
            <a:r>
              <a:rPr lang="en-US" dirty="0" err="1" smtClean="0"/>
              <a:t>dụng</a:t>
            </a:r>
            <a:r>
              <a:rPr lang="en-US" dirty="0" smtClean="0"/>
              <a:t> </a:t>
            </a:r>
            <a:r>
              <a:rPr lang="en-US" dirty="0" err="1" smtClean="0"/>
              <a:t>riêng</a:t>
            </a:r>
            <a:r>
              <a:rPr lang="en-US" dirty="0" smtClean="0"/>
              <a:t> </a:t>
            </a:r>
            <a:r>
              <a:rPr lang="en-US" dirty="0" err="1" smtClean="0"/>
              <a:t>cho</a:t>
            </a:r>
            <a:r>
              <a:rPr lang="en-US" dirty="0" smtClean="0"/>
              <a:t> </a:t>
            </a:r>
            <a:r>
              <a:rPr lang="en-US" dirty="0" err="1" smtClean="0"/>
              <a:t>từng</a:t>
            </a:r>
            <a:r>
              <a:rPr lang="en-US" dirty="0" smtClean="0"/>
              <a:t> channel</a:t>
            </a:r>
          </a:p>
          <a:p>
            <a:r>
              <a:rPr lang="en-US" dirty="0" err="1" smtClean="0"/>
              <a:t>Khi</a:t>
            </a:r>
            <a:r>
              <a:rPr lang="en-US" dirty="0" smtClean="0"/>
              <a:t> </a:t>
            </a:r>
            <a:r>
              <a:rPr lang="en-US" dirty="0" err="1" smtClean="0"/>
              <a:t>dự</a:t>
            </a:r>
            <a:r>
              <a:rPr lang="en-US" dirty="0" smtClean="0"/>
              <a:t> </a:t>
            </a:r>
            <a:r>
              <a:rPr lang="en-US" dirty="0" err="1" smtClean="0"/>
              <a:t>đoán</a:t>
            </a:r>
            <a:endParaRPr lang="en-US" dirty="0" smtClean="0"/>
          </a:p>
          <a:p>
            <a:pPr lvl="1"/>
            <a:r>
              <a:rPr lang="en-US" dirty="0" err="1" smtClean="0"/>
              <a:t>Khác</a:t>
            </a:r>
            <a:r>
              <a:rPr lang="en-US" dirty="0" smtClean="0"/>
              <a:t> </a:t>
            </a:r>
            <a:r>
              <a:rPr lang="en-US" dirty="0" err="1" smtClean="0"/>
              <a:t>với</a:t>
            </a:r>
            <a:r>
              <a:rPr lang="en-US" dirty="0" smtClean="0"/>
              <a:t> </a:t>
            </a:r>
            <a:r>
              <a:rPr lang="en-US" dirty="0" err="1" smtClean="0"/>
              <a:t>khi</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đôi</a:t>
            </a:r>
            <a:r>
              <a:rPr lang="en-US" dirty="0" smtClean="0"/>
              <a:t> </a:t>
            </a:r>
            <a:r>
              <a:rPr lang="en-US" dirty="0" err="1" smtClean="0"/>
              <a:t>khi</a:t>
            </a:r>
            <a:r>
              <a:rPr lang="en-US" dirty="0" smtClean="0"/>
              <a:t> </a:t>
            </a:r>
            <a:r>
              <a:rPr lang="en-US" dirty="0" err="1" smtClean="0"/>
              <a:t>chỉ</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trên</a:t>
            </a:r>
            <a:r>
              <a:rPr lang="en-US" dirty="0" smtClean="0"/>
              <a:t> 1 sample, </a:t>
            </a:r>
            <a:r>
              <a:rPr lang="en-US" dirty="0" err="1" smtClean="0"/>
              <a:t>nên</a:t>
            </a:r>
            <a:r>
              <a:rPr lang="en-US" dirty="0" smtClean="0"/>
              <a:t> </a:t>
            </a:r>
            <a:r>
              <a:rPr lang="en-US" dirty="0" err="1" smtClean="0"/>
              <a:t>không</a:t>
            </a:r>
            <a:r>
              <a:rPr lang="en-US" dirty="0" smtClean="0"/>
              <a:t> </a:t>
            </a:r>
            <a:r>
              <a:rPr lang="en-US" dirty="0" err="1" smtClean="0"/>
              <a:t>thể</a:t>
            </a:r>
            <a:r>
              <a:rPr lang="en-US" dirty="0" smtClean="0"/>
              <a:t> </a:t>
            </a:r>
            <a:r>
              <a:rPr lang="en-US" dirty="0" err="1" smtClean="0"/>
              <a:t>tính</a:t>
            </a:r>
            <a:r>
              <a:rPr lang="en-US" dirty="0" smtClean="0"/>
              <a:t> mean </a:t>
            </a:r>
            <a:r>
              <a:rPr lang="en-US" dirty="0" err="1" smtClean="0"/>
              <a:t>và</a:t>
            </a:r>
            <a:r>
              <a:rPr lang="en-US" dirty="0" smtClean="0"/>
              <a:t> sigma</a:t>
            </a:r>
          </a:p>
          <a:p>
            <a:pPr lvl="1"/>
            <a:r>
              <a:rPr lang="en-US" dirty="0" smtClean="0"/>
              <a:t>Do </a:t>
            </a:r>
            <a:r>
              <a:rPr lang="en-US" dirty="0" err="1" smtClean="0"/>
              <a:t>đó</a:t>
            </a:r>
            <a:r>
              <a:rPr lang="en-US" dirty="0" smtClean="0"/>
              <a:t> mean </a:t>
            </a:r>
            <a:r>
              <a:rPr lang="en-US" dirty="0" err="1" smtClean="0"/>
              <a:t>và</a:t>
            </a:r>
            <a:r>
              <a:rPr lang="en-US" dirty="0" smtClean="0"/>
              <a:t> sigma </a:t>
            </a:r>
            <a:r>
              <a:rPr lang="en-US" dirty="0" err="1" smtClean="0"/>
              <a:t>được</a:t>
            </a:r>
            <a:r>
              <a:rPr lang="en-US" dirty="0" smtClean="0"/>
              <a:t> </a:t>
            </a:r>
            <a:r>
              <a:rPr lang="en-US" dirty="0" err="1" smtClean="0"/>
              <a:t>tính</a:t>
            </a:r>
            <a:r>
              <a:rPr lang="en-US" dirty="0" smtClean="0"/>
              <a:t> </a:t>
            </a:r>
            <a:r>
              <a:rPr lang="en-US" dirty="0" err="1" smtClean="0"/>
              <a:t>dự</a:t>
            </a:r>
            <a:r>
              <a:rPr lang="en-US" dirty="0" smtClean="0"/>
              <a:t> </a:t>
            </a:r>
            <a:r>
              <a:rPr lang="en-US" dirty="0" err="1" smtClean="0"/>
              <a:t>trên</a:t>
            </a:r>
            <a:r>
              <a:rPr lang="en-US" dirty="0" smtClean="0"/>
              <a:t> </a:t>
            </a:r>
            <a:r>
              <a:rPr lang="en-US" dirty="0" err="1" smtClean="0"/>
              <a:t>thống</a:t>
            </a:r>
            <a:r>
              <a:rPr lang="en-US" dirty="0" smtClean="0"/>
              <a:t> </a:t>
            </a:r>
            <a:r>
              <a:rPr lang="en-US" dirty="0" err="1" smtClean="0"/>
              <a:t>kê</a:t>
            </a:r>
            <a:r>
              <a:rPr lang="en-US" dirty="0" smtClean="0"/>
              <a:t> </a:t>
            </a:r>
            <a:r>
              <a:rPr lang="en-US" dirty="0" err="1" smtClean="0"/>
              <a:t>trên</a:t>
            </a:r>
            <a:r>
              <a:rPr lang="en-US" dirty="0" smtClean="0"/>
              <a:t> </a:t>
            </a:r>
            <a:r>
              <a:rPr lang="en-US" dirty="0" err="1" smtClean="0"/>
              <a:t>tập</a:t>
            </a:r>
            <a:r>
              <a:rPr lang="en-US" dirty="0" smtClean="0"/>
              <a:t> </a:t>
            </a:r>
            <a:r>
              <a:rPr lang="en-US" dirty="0" err="1" smtClean="0"/>
              <a:t>huấn</a:t>
            </a:r>
            <a:r>
              <a:rPr lang="en-US" dirty="0" smtClean="0"/>
              <a:t> </a:t>
            </a:r>
            <a:r>
              <a:rPr lang="en-US" dirty="0" err="1" smtClean="0"/>
              <a:t>luyện</a:t>
            </a:r>
            <a:endParaRPr lang="en-US" dirty="0" smtClean="0"/>
          </a:p>
          <a:p>
            <a:pPr lvl="1"/>
            <a:endParaRPr lang="en-US" dirty="0"/>
          </a:p>
          <a:p>
            <a:r>
              <a:rPr lang="en-US" dirty="0" smtClean="0"/>
              <a:t>Code</a:t>
            </a:r>
            <a:endParaRPr lang="en-US" dirty="0"/>
          </a:p>
        </p:txBody>
      </p:sp>
      <p:pic>
        <p:nvPicPr>
          <p:cNvPr id="4" name="Picture 3"/>
          <p:cNvPicPr>
            <a:picLocks noChangeAspect="1"/>
          </p:cNvPicPr>
          <p:nvPr/>
        </p:nvPicPr>
        <p:blipFill>
          <a:blip r:embed="rId3"/>
          <a:stretch>
            <a:fillRect/>
          </a:stretch>
        </p:blipFill>
        <p:spPr>
          <a:xfrm>
            <a:off x="2621982" y="1285277"/>
            <a:ext cx="1471613" cy="350044"/>
          </a:xfrm>
          <a:prstGeom prst="rect">
            <a:avLst/>
          </a:prstGeom>
        </p:spPr>
      </p:pic>
    </p:spTree>
    <p:extLst>
      <p:ext uri="{BB962C8B-B14F-4D97-AF65-F5344CB8AC3E}">
        <p14:creationId xmlns:p14="http://schemas.microsoft.com/office/powerpoint/2010/main" val="3829573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ResNet</a:t>
            </a:r>
            <a:endParaRPr lang="en-US" dirty="0"/>
          </a:p>
        </p:txBody>
      </p:sp>
      <p:sp>
        <p:nvSpPr>
          <p:cNvPr id="7" name="Text Placeholder 6"/>
          <p:cNvSpPr>
            <a:spLocks noGrp="1"/>
          </p:cNvSpPr>
          <p:nvPr>
            <p:ph type="body" idx="1"/>
          </p:nvPr>
        </p:nvSpPr>
        <p:spPr>
          <a:xfrm>
            <a:off x="310896" y="676656"/>
            <a:ext cx="7025420" cy="2212318"/>
          </a:xfrm>
        </p:spPr>
        <p:txBody>
          <a:bodyPr>
            <a:normAutofit fontScale="85000" lnSpcReduction="20000"/>
          </a:bodyPr>
          <a:lstStyle/>
          <a:p>
            <a:r>
              <a:rPr lang="en-US" dirty="0" err="1" smtClean="0"/>
              <a:t>Một</a:t>
            </a:r>
            <a:r>
              <a:rPr lang="en-US" dirty="0" smtClean="0"/>
              <a:t> </a:t>
            </a:r>
            <a:r>
              <a:rPr lang="en-US" dirty="0" err="1"/>
              <a:t>mô</a:t>
            </a:r>
            <a:r>
              <a:rPr lang="en-US" dirty="0"/>
              <a:t> </a:t>
            </a:r>
            <a:r>
              <a:rPr lang="en-US" dirty="0" err="1"/>
              <a:t>hình</a:t>
            </a:r>
            <a:r>
              <a:rPr lang="en-US" dirty="0"/>
              <a:t> </a:t>
            </a:r>
            <a:r>
              <a:rPr lang="en-US" dirty="0" err="1"/>
              <a:t>lớn</a:t>
            </a:r>
            <a:r>
              <a:rPr lang="en-US" dirty="0"/>
              <a:t> </a:t>
            </a:r>
            <a:r>
              <a:rPr lang="en-US" dirty="0" err="1"/>
              <a:t>hơn</a:t>
            </a:r>
            <a:r>
              <a:rPr lang="en-US" dirty="0"/>
              <a:t> </a:t>
            </a:r>
            <a:r>
              <a:rPr lang="en-US" dirty="0" err="1"/>
              <a:t>không</a:t>
            </a:r>
            <a:r>
              <a:rPr lang="en-US" dirty="0"/>
              <a:t> </a:t>
            </a:r>
            <a:r>
              <a:rPr lang="en-US" dirty="0" err="1"/>
              <a:t>đảm</a:t>
            </a:r>
            <a:r>
              <a:rPr lang="en-US" dirty="0"/>
              <a:t> </a:t>
            </a:r>
            <a:r>
              <a:rPr lang="en-US" dirty="0" err="1"/>
              <a:t>bảo</a:t>
            </a:r>
            <a:r>
              <a:rPr lang="en-US" dirty="0"/>
              <a:t> </a:t>
            </a:r>
            <a:r>
              <a:rPr lang="en-US" dirty="0" err="1"/>
              <a:t>cho</a:t>
            </a:r>
            <a:r>
              <a:rPr lang="en-US" dirty="0"/>
              <a:t> </a:t>
            </a:r>
            <a:r>
              <a:rPr lang="en-US" dirty="0" err="1"/>
              <a:t>một</a:t>
            </a:r>
            <a:r>
              <a:rPr lang="en-US" dirty="0"/>
              <a:t> </a:t>
            </a:r>
            <a:r>
              <a:rPr lang="en-US" dirty="0" err="1"/>
              <a:t>kết</a:t>
            </a:r>
            <a:r>
              <a:rPr lang="en-US" dirty="0"/>
              <a:t> </a:t>
            </a:r>
            <a:r>
              <a:rPr lang="en-US" dirty="0" err="1"/>
              <a:t>quả</a:t>
            </a:r>
            <a:r>
              <a:rPr lang="en-US" dirty="0"/>
              <a:t> </a:t>
            </a:r>
            <a:r>
              <a:rPr lang="en-US" dirty="0" err="1"/>
              <a:t>tốt</a:t>
            </a:r>
            <a:r>
              <a:rPr lang="en-US" dirty="0"/>
              <a:t> </a:t>
            </a:r>
            <a:r>
              <a:rPr lang="en-US" dirty="0" err="1"/>
              <a:t>hơn</a:t>
            </a:r>
            <a:r>
              <a:rPr lang="en-US" dirty="0"/>
              <a:t>.</a:t>
            </a:r>
          </a:p>
          <a:p>
            <a:endParaRPr lang="en-US" dirty="0"/>
          </a:p>
          <a:p>
            <a:r>
              <a:rPr lang="en-US" dirty="0" err="1"/>
              <a:t>Để</a:t>
            </a:r>
            <a:r>
              <a:rPr lang="en-US" dirty="0"/>
              <a:t> </a:t>
            </a:r>
            <a:r>
              <a:rPr lang="en-US" dirty="0" err="1"/>
              <a:t>đảm</a:t>
            </a:r>
            <a:r>
              <a:rPr lang="en-US" dirty="0"/>
              <a:t> </a:t>
            </a:r>
            <a:r>
              <a:rPr lang="en-US" dirty="0" err="1"/>
              <a:t>bảo</a:t>
            </a:r>
            <a:r>
              <a:rPr lang="en-US" dirty="0"/>
              <a:t> </a:t>
            </a:r>
            <a:r>
              <a:rPr lang="en-US" dirty="0" err="1"/>
              <a:t>việc</a:t>
            </a:r>
            <a:r>
              <a:rPr lang="en-US" dirty="0"/>
              <a:t> </a:t>
            </a:r>
            <a:r>
              <a:rPr lang="en-US" dirty="0" err="1" smtClean="0"/>
              <a:t>tăng</a:t>
            </a:r>
            <a:r>
              <a:rPr lang="en-US" dirty="0" smtClean="0"/>
              <a:t> </a:t>
            </a:r>
            <a:r>
              <a:rPr lang="en-US" dirty="0" err="1"/>
              <a:t>kích</a:t>
            </a:r>
            <a:r>
              <a:rPr lang="en-US" dirty="0"/>
              <a:t> </a:t>
            </a:r>
            <a:r>
              <a:rPr lang="en-US" dirty="0" err="1"/>
              <a:t>thước</a:t>
            </a:r>
            <a:r>
              <a:rPr lang="en-US" dirty="0"/>
              <a:t> </a:t>
            </a:r>
            <a:r>
              <a:rPr lang="en-US" dirty="0" err="1"/>
              <a:t>mô</a:t>
            </a:r>
            <a:r>
              <a:rPr lang="en-US" dirty="0"/>
              <a:t> </a:t>
            </a:r>
            <a:r>
              <a:rPr lang="en-US" dirty="0" err="1"/>
              <a:t>hình</a:t>
            </a:r>
            <a:r>
              <a:rPr lang="en-US" dirty="0"/>
              <a:t> </a:t>
            </a:r>
            <a:r>
              <a:rPr lang="en-US" dirty="0" err="1"/>
              <a:t>sẽ</a:t>
            </a:r>
            <a:r>
              <a:rPr lang="en-US" dirty="0"/>
              <a:t> </a:t>
            </a:r>
            <a:r>
              <a:rPr lang="en-US" dirty="0" err="1"/>
              <a:t>giúp</a:t>
            </a:r>
            <a:r>
              <a:rPr lang="en-US" dirty="0"/>
              <a:t> </a:t>
            </a:r>
            <a:r>
              <a:rPr lang="en-US" dirty="0" err="1"/>
              <a:t>ích</a:t>
            </a:r>
            <a:r>
              <a:rPr lang="en-US" dirty="0"/>
              <a:t>, </a:t>
            </a:r>
            <a:r>
              <a:rPr lang="en-US" dirty="0" err="1"/>
              <a:t>một</a:t>
            </a:r>
            <a:r>
              <a:rPr lang="en-US" dirty="0"/>
              <a:t> block </a:t>
            </a:r>
            <a:r>
              <a:rPr lang="en-US" dirty="0" err="1"/>
              <a:t>có</a:t>
            </a:r>
            <a:r>
              <a:rPr lang="en-US" dirty="0"/>
              <a:t> </a:t>
            </a:r>
            <a:r>
              <a:rPr lang="en-US" dirty="0" err="1"/>
              <a:t>khả</a:t>
            </a:r>
            <a:r>
              <a:rPr lang="en-US" dirty="0"/>
              <a:t> </a:t>
            </a:r>
            <a:r>
              <a:rPr lang="en-US" dirty="0" err="1" smtClean="0"/>
              <a:t>năng</a:t>
            </a:r>
            <a:r>
              <a:rPr lang="en-US" dirty="0" smtClean="0"/>
              <a:t> </a:t>
            </a:r>
            <a:r>
              <a:rPr lang="en-US" dirty="0" err="1" smtClean="0"/>
              <a:t>trở</a:t>
            </a:r>
            <a:r>
              <a:rPr lang="en-US" dirty="0" smtClean="0"/>
              <a:t> </a:t>
            </a:r>
            <a:r>
              <a:rPr lang="en-US" dirty="0" err="1"/>
              <a:t>thành</a:t>
            </a:r>
            <a:r>
              <a:rPr lang="en-US" dirty="0"/>
              <a:t> 1 </a:t>
            </a:r>
            <a:r>
              <a:rPr lang="en-US" dirty="0" err="1"/>
              <a:t>hàm</a:t>
            </a:r>
            <a:r>
              <a:rPr lang="en-US" dirty="0"/>
              <a:t> </a:t>
            </a:r>
            <a:r>
              <a:rPr lang="en-US" dirty="0" err="1"/>
              <a:t>nguyên</a:t>
            </a:r>
            <a:r>
              <a:rPr lang="en-US" dirty="0"/>
              <a:t> </a:t>
            </a:r>
            <a:r>
              <a:rPr lang="en-US" dirty="0" err="1"/>
              <a:t>mẫu</a:t>
            </a:r>
            <a:r>
              <a:rPr lang="en-US" dirty="0"/>
              <a:t> (identity function) </a:t>
            </a:r>
            <a:r>
              <a:rPr lang="en-US" dirty="0" err="1"/>
              <a:t>ra</a:t>
            </a:r>
            <a:r>
              <a:rPr lang="en-US" dirty="0"/>
              <a:t> </a:t>
            </a:r>
            <a:r>
              <a:rPr lang="en-US" dirty="0" err="1"/>
              <a:t>đời</a:t>
            </a:r>
            <a:r>
              <a:rPr lang="en-US" dirty="0"/>
              <a:t>: residual </a:t>
            </a:r>
            <a:r>
              <a:rPr lang="en-US" dirty="0" smtClean="0"/>
              <a:t>block.</a:t>
            </a:r>
          </a:p>
          <a:p>
            <a:endParaRPr lang="en-US" dirty="0"/>
          </a:p>
          <a:p>
            <a:r>
              <a:rPr lang="en-US" dirty="0" err="1"/>
              <a:t>ResNet</a:t>
            </a:r>
            <a:r>
              <a:rPr lang="en-US" dirty="0"/>
              <a:t> </a:t>
            </a:r>
            <a:r>
              <a:rPr lang="en-US" dirty="0" err="1"/>
              <a:t>hợp</a:t>
            </a:r>
            <a:r>
              <a:rPr lang="en-US" dirty="0"/>
              <a:t> </a:t>
            </a:r>
            <a:r>
              <a:rPr lang="en-US" dirty="0" err="1"/>
              <a:t>thành</a:t>
            </a:r>
            <a:r>
              <a:rPr lang="en-US" dirty="0"/>
              <a:t> </a:t>
            </a:r>
            <a:r>
              <a:rPr lang="en-US" dirty="0" err="1"/>
              <a:t>từ</a:t>
            </a:r>
            <a:r>
              <a:rPr lang="en-US" dirty="0"/>
              <a:t> </a:t>
            </a:r>
            <a:r>
              <a:rPr lang="en-US" dirty="0" err="1"/>
              <a:t>nhiều</a:t>
            </a:r>
            <a:r>
              <a:rPr lang="en-US" dirty="0"/>
              <a:t> Residual </a:t>
            </a:r>
            <a:r>
              <a:rPr lang="en-US" dirty="0" smtClean="0"/>
              <a:t>block</a:t>
            </a:r>
          </a:p>
          <a:p>
            <a:endParaRPr lang="en-US" dirty="0"/>
          </a:p>
          <a:p>
            <a:r>
              <a:rPr lang="en-US" dirty="0" err="1" smtClean="0"/>
              <a:t>Mô</a:t>
            </a:r>
            <a:r>
              <a:rPr lang="en-US" dirty="0" smtClean="0"/>
              <a:t> </a:t>
            </a:r>
            <a:r>
              <a:rPr lang="en-US" dirty="0" err="1" smtClean="0"/>
              <a:t>hình</a:t>
            </a:r>
            <a:r>
              <a:rPr lang="en-US" dirty="0" smtClean="0"/>
              <a:t> </a:t>
            </a:r>
            <a:r>
              <a:rPr lang="en-US" dirty="0" err="1" smtClean="0"/>
              <a:t>ResNet</a:t>
            </a:r>
            <a:r>
              <a:rPr lang="en-US" dirty="0" smtClean="0"/>
              <a:t> </a:t>
            </a:r>
            <a:r>
              <a:rPr lang="en-US" dirty="0" err="1" smtClean="0"/>
              <a:t>đã</a:t>
            </a:r>
            <a:r>
              <a:rPr lang="en-US" dirty="0" smtClean="0"/>
              <a:t> </a:t>
            </a:r>
            <a:r>
              <a:rPr lang="en-US" dirty="0" err="1" smtClean="0"/>
              <a:t>thắng</a:t>
            </a:r>
            <a:r>
              <a:rPr lang="en-US" dirty="0" smtClean="0"/>
              <a:t> </a:t>
            </a:r>
            <a:r>
              <a:rPr lang="en-US" dirty="0" err="1" smtClean="0"/>
              <a:t>cuộc</a:t>
            </a:r>
            <a:r>
              <a:rPr lang="en-US" dirty="0" smtClean="0"/>
              <a:t> </a:t>
            </a:r>
            <a:r>
              <a:rPr lang="en-US" dirty="0" err="1" smtClean="0"/>
              <a:t>thi</a:t>
            </a:r>
            <a:r>
              <a:rPr lang="en-US" dirty="0" smtClean="0"/>
              <a:t> ImageNet </a:t>
            </a:r>
            <a:r>
              <a:rPr lang="en-US" dirty="0"/>
              <a:t>Large Scale Visual Recognition </a:t>
            </a:r>
            <a:r>
              <a:rPr lang="en-US" dirty="0" err="1"/>
              <a:t>năm</a:t>
            </a:r>
            <a:r>
              <a:rPr lang="en-US" dirty="0"/>
              <a:t> </a:t>
            </a:r>
            <a:r>
              <a:rPr lang="en-US" dirty="0" smtClean="0"/>
              <a:t>2015.</a:t>
            </a:r>
            <a:endParaRPr lang="en-US" dirty="0"/>
          </a:p>
          <a:p>
            <a:endParaRPr lang="en-US" dirty="0"/>
          </a:p>
        </p:txBody>
      </p:sp>
      <p:pic>
        <p:nvPicPr>
          <p:cNvPr id="4" name="Picture 3"/>
          <p:cNvPicPr>
            <a:picLocks noChangeAspect="1"/>
          </p:cNvPicPr>
          <p:nvPr/>
        </p:nvPicPr>
        <p:blipFill>
          <a:blip r:embed="rId3"/>
          <a:stretch>
            <a:fillRect/>
          </a:stretch>
        </p:blipFill>
        <p:spPr>
          <a:xfrm>
            <a:off x="1098023" y="2888974"/>
            <a:ext cx="2488151" cy="1951289"/>
          </a:xfrm>
          <a:prstGeom prst="rect">
            <a:avLst/>
          </a:prstGeom>
        </p:spPr>
      </p:pic>
      <p:pic>
        <p:nvPicPr>
          <p:cNvPr id="5" name="Picture 4"/>
          <p:cNvPicPr>
            <a:picLocks noChangeAspect="1"/>
          </p:cNvPicPr>
          <p:nvPr/>
        </p:nvPicPr>
        <p:blipFill>
          <a:blip r:embed="rId4"/>
          <a:stretch>
            <a:fillRect/>
          </a:stretch>
        </p:blipFill>
        <p:spPr>
          <a:xfrm>
            <a:off x="7468259" y="940903"/>
            <a:ext cx="1310367" cy="4011933"/>
          </a:xfrm>
          <a:prstGeom prst="rect">
            <a:avLst/>
          </a:prstGeom>
        </p:spPr>
      </p:pic>
    </p:spTree>
    <p:extLst>
      <p:ext uri="{BB962C8B-B14F-4D97-AF65-F5344CB8AC3E}">
        <p14:creationId xmlns:p14="http://schemas.microsoft.com/office/powerpoint/2010/main" val="2162951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4</a:t>
            </a:r>
            <a:r>
              <a:rPr lang="vi-VN" dirty="0" smtClean="0"/>
              <a:t>: </a:t>
            </a:r>
            <a:r>
              <a:rPr lang="en-US" dirty="0" err="1" smtClean="0"/>
              <a:t>Tăng</a:t>
            </a:r>
            <a:r>
              <a:rPr lang="en-US" dirty="0" smtClean="0"/>
              <a:t> </a:t>
            </a:r>
            <a:r>
              <a:rPr lang="en-US" dirty="0" err="1" smtClean="0"/>
              <a:t>cường</a:t>
            </a:r>
            <a:r>
              <a:rPr lang="en-US" dirty="0" smtClean="0"/>
              <a:t> </a:t>
            </a:r>
            <a:r>
              <a:rPr lang="en-US" dirty="0" err="1" smtClean="0"/>
              <a:t>ảnh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786263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Augmentation </a:t>
            </a:r>
            <a:r>
              <a:rPr lang="en-US" dirty="0" err="1" smtClean="0"/>
              <a:t>để</a:t>
            </a:r>
            <a:r>
              <a:rPr lang="en-US" dirty="0" smtClean="0"/>
              <a:t> </a:t>
            </a:r>
            <a:r>
              <a:rPr lang="en-US" dirty="0" err="1" smtClean="0"/>
              <a:t>làm</a:t>
            </a:r>
            <a:r>
              <a:rPr lang="en-US" dirty="0" smtClean="0"/>
              <a:t> </a:t>
            </a:r>
            <a:r>
              <a:rPr lang="en-US" dirty="0" err="1" smtClean="0"/>
              <a:t>gì</a:t>
            </a:r>
            <a:r>
              <a:rPr lang="en-US" dirty="0" smtClean="0"/>
              <a:t>?</a:t>
            </a:r>
            <a:endParaRPr lang="en-US" dirty="0"/>
          </a:p>
        </p:txBody>
      </p:sp>
      <p:sp>
        <p:nvSpPr>
          <p:cNvPr id="3" name="Content Placeholder 2"/>
          <p:cNvSpPr>
            <a:spLocks noGrp="1"/>
          </p:cNvSpPr>
          <p:nvPr>
            <p:ph type="body" idx="1"/>
          </p:nvPr>
        </p:nvSpPr>
        <p:spPr/>
        <p:txBody>
          <a:bodyPr/>
          <a:lstStyle/>
          <a:p>
            <a:r>
              <a:rPr lang="en-US" dirty="0" err="1" smtClean="0"/>
              <a:t>Tổng</a:t>
            </a:r>
            <a:r>
              <a:rPr lang="en-US" dirty="0" smtClean="0"/>
              <a:t> </a:t>
            </a:r>
            <a:r>
              <a:rPr lang="en-US" dirty="0" err="1" smtClean="0"/>
              <a:t>quát</a:t>
            </a:r>
            <a:r>
              <a:rPr lang="en-US" dirty="0" smtClean="0"/>
              <a:t> model (generalization), </a:t>
            </a:r>
            <a:r>
              <a:rPr lang="en-US" dirty="0" err="1" smtClean="0"/>
              <a:t>tránh</a:t>
            </a:r>
            <a:r>
              <a:rPr lang="en-US" dirty="0" smtClean="0"/>
              <a:t> </a:t>
            </a:r>
            <a:r>
              <a:rPr lang="en-US" dirty="0" err="1" smtClean="0"/>
              <a:t>overfit</a:t>
            </a:r>
            <a:r>
              <a:rPr lang="en-US" dirty="0" smtClean="0"/>
              <a:t> </a:t>
            </a:r>
            <a:r>
              <a:rPr lang="en-US" dirty="0" err="1" smtClean="0"/>
              <a:t>trên</a:t>
            </a:r>
            <a:r>
              <a:rPr lang="en-US" dirty="0" smtClean="0"/>
              <a:t> </a:t>
            </a:r>
            <a:r>
              <a:rPr lang="en-US" dirty="0" err="1" smtClean="0"/>
              <a:t>tập</a:t>
            </a:r>
            <a:r>
              <a:rPr lang="en-US" dirty="0" smtClean="0"/>
              <a:t> train.</a:t>
            </a:r>
          </a:p>
          <a:p>
            <a:endParaRPr lang="en-US" dirty="0"/>
          </a:p>
          <a:p>
            <a:r>
              <a:rPr lang="en-US" dirty="0" err="1" smtClean="0"/>
              <a:t>Các</a:t>
            </a:r>
            <a:r>
              <a:rPr lang="en-US" dirty="0" smtClean="0"/>
              <a:t> </a:t>
            </a:r>
            <a:r>
              <a:rPr lang="en-US" dirty="0" err="1" smtClean="0"/>
              <a:t>loại</a:t>
            </a:r>
            <a:r>
              <a:rPr lang="en-US" dirty="0" smtClean="0"/>
              <a:t> augmentation </a:t>
            </a:r>
            <a:r>
              <a:rPr lang="en-US" dirty="0" err="1" smtClean="0"/>
              <a:t>cơ</a:t>
            </a:r>
            <a:r>
              <a:rPr lang="en-US" dirty="0" smtClean="0"/>
              <a:t> </a:t>
            </a:r>
            <a:r>
              <a:rPr lang="en-US" dirty="0" err="1" smtClean="0"/>
              <a:t>bản</a:t>
            </a:r>
            <a:r>
              <a:rPr lang="en-US" dirty="0" smtClean="0"/>
              <a:t>:</a:t>
            </a:r>
          </a:p>
          <a:p>
            <a:pPr lvl="1"/>
            <a:r>
              <a:rPr lang="en-US" dirty="0" smtClean="0"/>
              <a:t>Flip </a:t>
            </a:r>
          </a:p>
          <a:p>
            <a:pPr lvl="1"/>
            <a:r>
              <a:rPr lang="en-US" dirty="0" smtClean="0"/>
              <a:t>Crop</a:t>
            </a:r>
          </a:p>
          <a:p>
            <a:pPr lvl="1"/>
            <a:r>
              <a:rPr lang="en-US" dirty="0" smtClean="0"/>
              <a:t>Rotate</a:t>
            </a:r>
          </a:p>
          <a:p>
            <a:pPr lvl="1"/>
            <a:r>
              <a:rPr lang="en-US" dirty="0" smtClean="0"/>
              <a:t>Color Jitter</a:t>
            </a:r>
            <a:endParaRPr lang="en-US" dirty="0"/>
          </a:p>
        </p:txBody>
      </p:sp>
    </p:spTree>
    <p:extLst>
      <p:ext uri="{BB962C8B-B14F-4D97-AF65-F5344CB8AC3E}">
        <p14:creationId xmlns:p14="http://schemas.microsoft.com/office/powerpoint/2010/main" val="31352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Rotate</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31329" y="1678503"/>
            <a:ext cx="1592263" cy="211296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556" y="1717372"/>
            <a:ext cx="1591505" cy="2113717"/>
          </a:xfrm>
          <a:prstGeom prst="rect">
            <a:avLst/>
          </a:prstGeom>
        </p:spPr>
      </p:pic>
    </p:spTree>
    <p:extLst>
      <p:ext uri="{BB962C8B-B14F-4D97-AF65-F5344CB8AC3E}">
        <p14:creationId xmlns:p14="http://schemas.microsoft.com/office/powerpoint/2010/main" val="149718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Flip</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12082" y="1643699"/>
            <a:ext cx="1592263" cy="2112962"/>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014" y="1643699"/>
            <a:ext cx="1591505" cy="2113717"/>
          </a:xfrm>
          <a:prstGeom prst="rect">
            <a:avLst/>
          </a:prstGeom>
        </p:spPr>
      </p:pic>
    </p:spTree>
    <p:extLst>
      <p:ext uri="{BB962C8B-B14F-4D97-AF65-F5344CB8AC3E}">
        <p14:creationId xmlns:p14="http://schemas.microsoft.com/office/powerpoint/2010/main" val="2174235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Resize</a:t>
            </a:r>
            <a:endParaRPr lang="en-US" dirty="0"/>
          </a:p>
        </p:txBody>
      </p:sp>
      <p:sp>
        <p:nvSpPr>
          <p:cNvPr id="5" name="Text Placeholder 4"/>
          <p:cNvSpPr>
            <a:spLocks noGrp="1"/>
          </p:cNvSpPr>
          <p:nvPr>
            <p:ph type="body" idx="1"/>
          </p:nvPr>
        </p:nvSpPr>
        <p:spPr/>
        <p:txBody>
          <a:bodyPr/>
          <a:lstStyle/>
          <a:p>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830" y="1589603"/>
            <a:ext cx="1591505" cy="21137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580" y="1589603"/>
            <a:ext cx="2113717" cy="2113717"/>
          </a:xfrm>
          <a:prstGeom prst="rect">
            <a:avLst/>
          </a:prstGeom>
        </p:spPr>
      </p:pic>
    </p:spTree>
    <p:extLst>
      <p:ext uri="{BB962C8B-B14F-4D97-AF65-F5344CB8AC3E}">
        <p14:creationId xmlns:p14="http://schemas.microsoft.com/office/powerpoint/2010/main" val="3149101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Jitter</a:t>
            </a:r>
            <a:r>
              <a:rPr lang="fr-FR" dirty="0" smtClean="0"/>
              <a:t> </a:t>
            </a:r>
            <a:r>
              <a:rPr lang="fr-FR" dirty="0" err="1" smtClean="0"/>
              <a:t>color</a:t>
            </a:r>
            <a:endParaRPr lang="en-US" dirty="0"/>
          </a:p>
        </p:txBody>
      </p:sp>
      <p:sp>
        <p:nvSpPr>
          <p:cNvPr id="5" name="Text Placeholder 4"/>
          <p:cNvSpPr>
            <a:spLocks noGrp="1"/>
          </p:cNvSpPr>
          <p:nvPr>
            <p:ph type="body" idx="1"/>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74479" y="1603281"/>
            <a:ext cx="1592263" cy="211455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35323"/>
            <a:ext cx="1652375" cy="2194560"/>
          </a:xfrm>
          <a:prstGeom prst="rect">
            <a:avLst/>
          </a:prstGeom>
        </p:spPr>
      </p:pic>
    </p:spTree>
    <p:extLst>
      <p:ext uri="{BB962C8B-B14F-4D97-AF65-F5344CB8AC3E}">
        <p14:creationId xmlns:p14="http://schemas.microsoft.com/office/powerpoint/2010/main" val="3287909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073463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a:t>Dog cat classification + fine </a:t>
            </a:r>
            <a:r>
              <a:rPr lang="fr-FR" dirty="0" err="1"/>
              <a:t>tuning</a:t>
            </a:r>
            <a:r>
              <a:rPr lang="fr-FR" dirty="0"/>
              <a:t> + augmentation</a:t>
            </a:r>
          </a:p>
          <a:p>
            <a:r>
              <a:rPr lang="fr-FR" dirty="0"/>
              <a:t>Flower classification</a:t>
            </a:r>
          </a:p>
          <a:p>
            <a:r>
              <a:rPr lang="fr-FR" dirty="0"/>
              <a:t>CIFAR classification</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3342154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thường</a:t>
            </a:r>
            <a:r>
              <a:rPr lang="en-US" dirty="0" smtClean="0"/>
              <a:t> </a:t>
            </a:r>
            <a:r>
              <a:rPr lang="en-US" dirty="0" err="1" smtClean="0"/>
              <a:t>thấy</a:t>
            </a:r>
            <a:endParaRPr lang="en-US" dirty="0"/>
          </a:p>
        </p:txBody>
      </p:sp>
      <p:sp>
        <p:nvSpPr>
          <p:cNvPr id="7" name="Content Placeholder 6"/>
          <p:cNvSpPr>
            <a:spLocks noGrp="1"/>
          </p:cNvSpPr>
          <p:nvPr>
            <p:ph type="body" idx="1"/>
          </p:nvPr>
        </p:nvSpPr>
        <p:spPr/>
        <p:txBody>
          <a:bodyPr/>
          <a:lstStyle/>
          <a:p>
            <a:r>
              <a:rPr lang="en-US" dirty="0" smtClean="0"/>
              <a:t>Feature map: </a:t>
            </a:r>
            <a:r>
              <a:rPr lang="en-US" dirty="0" err="1"/>
              <a:t>đ</a:t>
            </a:r>
            <a:r>
              <a:rPr lang="en-US" dirty="0" err="1" smtClean="0"/>
              <a:t>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lớp</a:t>
            </a:r>
            <a:r>
              <a:rPr lang="en-US" dirty="0" smtClean="0"/>
              <a:t> convolutional </a:t>
            </a:r>
            <a:endParaRPr lang="en-US" dirty="0"/>
          </a:p>
          <a:p>
            <a:r>
              <a:rPr lang="en-US" dirty="0" smtClean="0"/>
              <a:t>Receptive field: </a:t>
            </a:r>
            <a:r>
              <a:rPr lang="en-US" dirty="0" err="1" smtClean="0"/>
              <a:t>phần</a:t>
            </a:r>
            <a:r>
              <a:rPr lang="en-US" dirty="0" smtClean="0"/>
              <a:t> ở </a:t>
            </a:r>
            <a:r>
              <a:rPr lang="en-US" dirty="0" err="1" smtClean="0"/>
              <a:t>trên</a:t>
            </a:r>
            <a:r>
              <a:rPr lang="en-US" dirty="0" smtClean="0"/>
              <a:t> input </a:t>
            </a:r>
            <a:r>
              <a:rPr lang="en-US" dirty="0" err="1" smtClean="0"/>
              <a:t>được</a:t>
            </a:r>
            <a:r>
              <a:rPr lang="en-US" dirty="0" smtClean="0"/>
              <a:t> dung </a:t>
            </a:r>
            <a:r>
              <a:rPr lang="en-US" dirty="0" err="1" smtClean="0"/>
              <a:t>để</a:t>
            </a:r>
            <a:r>
              <a:rPr lang="en-US" dirty="0" smtClean="0"/>
              <a:t> </a:t>
            </a:r>
            <a:r>
              <a:rPr lang="en-US" dirty="0" err="1" smtClean="0"/>
              <a:t>nhân</a:t>
            </a:r>
            <a:r>
              <a:rPr lang="en-US" dirty="0" smtClean="0"/>
              <a:t> </a:t>
            </a:r>
            <a:r>
              <a:rPr lang="en-US" dirty="0" err="1" smtClean="0"/>
              <a:t>với</a:t>
            </a:r>
            <a:r>
              <a:rPr lang="en-US" dirty="0" smtClean="0"/>
              <a:t> </a:t>
            </a:r>
            <a:r>
              <a:rPr lang="en-US" dirty="0" smtClean="0"/>
              <a:t>kernel</a:t>
            </a:r>
          </a:p>
          <a:p>
            <a:r>
              <a:rPr lang="en-US" dirty="0" smtClean="0"/>
              <a:t>Convolution: </a:t>
            </a:r>
            <a:r>
              <a:rPr lang="en-US" dirty="0" err="1" smtClean="0"/>
              <a:t>tích</a:t>
            </a:r>
            <a:r>
              <a:rPr lang="en-US" dirty="0" smtClean="0"/>
              <a:t> </a:t>
            </a:r>
            <a:r>
              <a:rPr lang="en-US" dirty="0" err="1" smtClean="0"/>
              <a:t>chập</a:t>
            </a:r>
            <a:endParaRPr lang="en-US" dirty="0" smtClean="0"/>
          </a:p>
          <a:p>
            <a:r>
              <a:rPr lang="en-US" dirty="0" smtClean="0"/>
              <a:t>Pooling</a:t>
            </a:r>
          </a:p>
          <a:p>
            <a:r>
              <a:rPr lang="en-US" dirty="0" smtClean="0"/>
              <a:t>Padding: </a:t>
            </a:r>
            <a:r>
              <a:rPr lang="en-US" dirty="0" err="1" smtClean="0"/>
              <a:t>lớp</a:t>
            </a:r>
            <a:r>
              <a:rPr lang="en-US" dirty="0" smtClean="0"/>
              <a:t> </a:t>
            </a:r>
            <a:r>
              <a:rPr lang="en-US" dirty="0" err="1" smtClean="0"/>
              <a:t>đệm</a:t>
            </a:r>
            <a:endParaRPr lang="en-US" dirty="0" smtClean="0"/>
          </a:p>
          <a:p>
            <a:r>
              <a:rPr lang="en-US" dirty="0" smtClean="0"/>
              <a:t>Stride: </a:t>
            </a:r>
            <a:r>
              <a:rPr lang="en-US" dirty="0" err="1" smtClean="0"/>
              <a:t>bước</a:t>
            </a:r>
            <a:r>
              <a:rPr lang="en-US" dirty="0" smtClean="0"/>
              <a:t> </a:t>
            </a:r>
            <a:r>
              <a:rPr lang="en-US" dirty="0" err="1" smtClean="0"/>
              <a:t>nhảy</a:t>
            </a:r>
            <a:endParaRPr lang="en-US" dirty="0" smtClean="0"/>
          </a:p>
          <a:p>
            <a:endParaRPr lang="en-US" dirty="0" smtClean="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Learning rate</a:t>
            </a:r>
            <a:endParaRPr lang="en-US" dirty="0"/>
          </a:p>
        </p:txBody>
      </p:sp>
      <p:pic>
        <p:nvPicPr>
          <p:cNvPr id="3074" name="Picture 2" descr="https://miro.medium.com/max/1400/1*Ps4nAot7XQm8ixybzCA_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26" y="1511018"/>
            <a:ext cx="6291997" cy="2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9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smtClean="0"/>
              <a:t>Mạng</a:t>
            </a:r>
            <a:r>
              <a:rPr lang="en-US" sz="2000" b="1" dirty="0" smtClean="0"/>
              <a:t> </a:t>
            </a:r>
            <a:r>
              <a:rPr lang="en-US" sz="2000" b="1" dirty="0" err="1" smtClean="0"/>
              <a:t>tích</a:t>
            </a:r>
            <a:r>
              <a:rPr lang="en-US" sz="2000" b="1" dirty="0" smtClean="0"/>
              <a:t> </a:t>
            </a:r>
            <a:r>
              <a:rPr lang="en-US" sz="2000" b="1" dirty="0" err="1" smtClean="0"/>
              <a:t>chập</a:t>
            </a:r>
            <a:endParaRPr lang="vi-VN" sz="2000" b="1" dirty="0" smtClean="0"/>
          </a:p>
          <a:p>
            <a:pPr marL="457200" lvl="0" indent="-355600" algn="l" rtl="0">
              <a:spcBef>
                <a:spcPts val="0"/>
              </a:spcBef>
              <a:spcAft>
                <a:spcPts val="0"/>
              </a:spcAft>
              <a:buClr>
                <a:srgbClr val="1155CC"/>
              </a:buClr>
              <a:buSzPts val="2000"/>
              <a:buAutoNum type="arabicPeriod"/>
            </a:pPr>
            <a:r>
              <a:rPr lang="en-US" sz="2000" b="1" dirty="0" err="1" smtClean="0">
                <a:solidFill>
                  <a:srgbClr val="1155CC"/>
                </a:solidFill>
              </a:rPr>
              <a:t>Lớp</a:t>
            </a:r>
            <a:r>
              <a:rPr lang="en-US" sz="2000" b="1" dirty="0" smtClean="0">
                <a:solidFill>
                  <a:srgbClr val="1155CC"/>
                </a:solidFill>
              </a:rPr>
              <a:t> pooling</a:t>
            </a:r>
            <a:endParaRPr lang="vi-VN" sz="2000" b="1" dirty="0" smtClean="0">
              <a:solidFill>
                <a:srgbClr val="1155CC"/>
              </a:solidFill>
            </a:endParaRPr>
          </a:p>
          <a:p>
            <a:pPr marL="457200" lvl="0" indent="-355600" algn="l" rtl="0">
              <a:spcBef>
                <a:spcPts val="0"/>
              </a:spcBef>
              <a:spcAft>
                <a:spcPts val="0"/>
              </a:spcAft>
              <a:buClr>
                <a:srgbClr val="1155CC"/>
              </a:buClr>
              <a:buSzPts val="2000"/>
              <a:buAutoNum type="arabicPeriod"/>
            </a:pPr>
            <a:r>
              <a:rPr lang="en-US" sz="2000" b="1" dirty="0" err="1" smtClean="0"/>
              <a:t>Các</a:t>
            </a:r>
            <a:r>
              <a:rPr lang="en-US" sz="2000" b="1" dirty="0" smtClean="0"/>
              <a:t> </a:t>
            </a:r>
            <a:r>
              <a:rPr lang="en-US" sz="2000" b="1" dirty="0" err="1" smtClean="0"/>
              <a:t>mô</a:t>
            </a:r>
            <a:r>
              <a:rPr lang="en-US" sz="2000" b="1" dirty="0" smtClean="0"/>
              <a:t> </a:t>
            </a:r>
            <a:r>
              <a:rPr lang="en-US" sz="2000" b="1" dirty="0" err="1" smtClean="0"/>
              <a:t>hình</a:t>
            </a:r>
            <a:r>
              <a:rPr lang="en-US" sz="2000" b="1" dirty="0" smtClean="0"/>
              <a:t> </a:t>
            </a:r>
            <a:r>
              <a:rPr lang="en-US" sz="2000" b="1" dirty="0" err="1" smtClean="0"/>
              <a:t>tích</a:t>
            </a:r>
            <a:r>
              <a:rPr lang="en-US" sz="2000" b="1" dirty="0" smtClean="0"/>
              <a:t> </a:t>
            </a:r>
            <a:r>
              <a:rPr lang="en-US" sz="2000" b="1" dirty="0" err="1" smtClean="0"/>
              <a:t>chập</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Tăng</a:t>
            </a:r>
            <a:r>
              <a:rPr lang="en-US" sz="2000" b="1" dirty="0" smtClean="0"/>
              <a:t> </a:t>
            </a:r>
            <a:r>
              <a:rPr lang="en-US" sz="2000" b="1" dirty="0" err="1" smtClean="0"/>
              <a:t>cường</a:t>
            </a:r>
            <a:r>
              <a:rPr lang="en-US" sz="2000" b="1" dirty="0" smtClean="0"/>
              <a:t> </a:t>
            </a:r>
            <a:r>
              <a:rPr lang="en-US" sz="2000" b="1" dirty="0" err="1" smtClean="0"/>
              <a:t>ảnh</a:t>
            </a:r>
            <a:endParaRPr lang="en-US" sz="2000" b="1" dirty="0" smtClean="0"/>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1: </a:t>
            </a:r>
            <a:r>
              <a:rPr lang="en-US" dirty="0" err="1" smtClean="0"/>
              <a:t>Mạng</a:t>
            </a:r>
            <a:r>
              <a:rPr lang="en-US" dirty="0" smtClean="0"/>
              <a:t> </a:t>
            </a:r>
            <a:r>
              <a:rPr lang="en-US" dirty="0" err="1" smtClean="0"/>
              <a:t>tích</a:t>
            </a:r>
            <a:r>
              <a:rPr lang="en-US" dirty="0" smtClean="0"/>
              <a:t> </a:t>
            </a:r>
            <a:r>
              <a:rPr lang="en-US" dirty="0" err="1" smtClean="0"/>
              <a:t>chập</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vi-VN" dirty="0" smtClean="0"/>
              <a:t>Đề cương khoá học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5210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Nhược</a:t>
            </a:r>
            <a:r>
              <a:rPr lang="en-US" dirty="0" smtClean="0"/>
              <a:t> </a:t>
            </a:r>
            <a:r>
              <a:rPr lang="en-US" dirty="0" err="1" smtClean="0"/>
              <a:t>điểm</a:t>
            </a:r>
            <a:r>
              <a:rPr lang="en-US" dirty="0" smtClean="0"/>
              <a:t> </a:t>
            </a:r>
            <a:r>
              <a:rPr lang="en-US" dirty="0" err="1" smtClean="0"/>
              <a:t>của</a:t>
            </a:r>
            <a:r>
              <a:rPr lang="en-US" dirty="0" smtClean="0"/>
              <a:t> MLP</a:t>
            </a:r>
            <a:endParaRPr lang="en-US" dirty="0"/>
          </a:p>
        </p:txBody>
      </p:sp>
      <p:sp>
        <p:nvSpPr>
          <p:cNvPr id="3" name="Content Placeholder 2"/>
          <p:cNvSpPr>
            <a:spLocks noGrp="1"/>
          </p:cNvSpPr>
          <p:nvPr>
            <p:ph type="body" idx="1"/>
          </p:nvPr>
        </p:nvSpPr>
        <p:spPr>
          <a:xfrm>
            <a:off x="377157" y="1336871"/>
            <a:ext cx="3793271" cy="2682770"/>
          </a:xfrm>
        </p:spPr>
        <p:txBody>
          <a:bodyPr>
            <a:noAutofit/>
          </a:bodyPr>
          <a:lstStyle/>
          <a:p>
            <a:r>
              <a:rPr lang="en-US" sz="1200" dirty="0" err="1" smtClean="0"/>
              <a:t>Với</a:t>
            </a:r>
            <a:r>
              <a:rPr lang="en-US" sz="1200" dirty="0" smtClean="0"/>
              <a:t> </a:t>
            </a:r>
            <a:r>
              <a:rPr lang="en-US" sz="1200" dirty="0" err="1" smtClean="0"/>
              <a:t>một</a:t>
            </a:r>
            <a:r>
              <a:rPr lang="en-US" sz="1200" dirty="0" smtClean="0"/>
              <a:t> </a:t>
            </a:r>
            <a:r>
              <a:rPr lang="en-US" sz="1200" dirty="0" err="1" smtClean="0"/>
              <a:t>mô</a:t>
            </a:r>
            <a:r>
              <a:rPr lang="en-US" sz="1200" dirty="0" smtClean="0"/>
              <a:t> </a:t>
            </a:r>
            <a:r>
              <a:rPr lang="en-US" sz="1200" dirty="0" err="1" smtClean="0"/>
              <a:t>hình</a:t>
            </a:r>
            <a:r>
              <a:rPr lang="en-US" sz="1200" dirty="0" smtClean="0"/>
              <a:t> </a:t>
            </a:r>
            <a:r>
              <a:rPr lang="en-US" sz="1200" dirty="0" err="1" smtClean="0"/>
              <a:t>tốt</a:t>
            </a:r>
            <a:r>
              <a:rPr lang="en-US" sz="1200" dirty="0" smtClean="0"/>
              <a:t>, </a:t>
            </a:r>
            <a:r>
              <a:rPr lang="en-US" sz="1200" dirty="0" err="1" smtClean="0"/>
              <a:t>khi</a:t>
            </a:r>
            <a:r>
              <a:rPr lang="en-US" sz="1200" dirty="0" smtClean="0"/>
              <a:t> </a:t>
            </a:r>
            <a:r>
              <a:rPr lang="en-US" sz="1200" dirty="0" err="1" smtClean="0"/>
              <a:t>huấn</a:t>
            </a:r>
            <a:r>
              <a:rPr lang="en-US" sz="1200" dirty="0" smtClean="0"/>
              <a:t> </a:t>
            </a:r>
            <a:r>
              <a:rPr lang="en-US" sz="1200" dirty="0" err="1" smtClean="0"/>
              <a:t>luyện</a:t>
            </a:r>
            <a:r>
              <a:rPr lang="en-US" sz="1200" dirty="0" smtClean="0"/>
              <a:t> </a:t>
            </a:r>
            <a:r>
              <a:rPr lang="en-US" sz="1200" dirty="0" err="1" smtClean="0"/>
              <a:t>bài</a:t>
            </a:r>
            <a:r>
              <a:rPr lang="en-US" sz="1200" dirty="0" smtClean="0"/>
              <a:t> </a:t>
            </a:r>
            <a:r>
              <a:rPr lang="en-US" sz="1200" dirty="0" err="1" smtClean="0"/>
              <a:t>toán</a:t>
            </a:r>
            <a:r>
              <a:rPr lang="en-US" sz="1200" dirty="0" smtClean="0"/>
              <a:t> </a:t>
            </a:r>
            <a:r>
              <a:rPr lang="en-US" sz="1200" dirty="0" err="1" smtClean="0"/>
              <a:t>nhận</a:t>
            </a:r>
            <a:r>
              <a:rPr lang="en-US" sz="1200" dirty="0" smtClean="0"/>
              <a:t> </a:t>
            </a:r>
            <a:r>
              <a:rPr lang="en-US" sz="1200" dirty="0" err="1" smtClean="0"/>
              <a:t>diện</a:t>
            </a:r>
            <a:r>
              <a:rPr lang="en-US" sz="1200" dirty="0" smtClean="0"/>
              <a:t> </a:t>
            </a:r>
            <a:r>
              <a:rPr lang="en-US" sz="1200" dirty="0" err="1" smtClean="0"/>
              <a:t>ảnh</a:t>
            </a:r>
            <a:r>
              <a:rPr lang="en-US" sz="1200" dirty="0" smtClean="0"/>
              <a:t>, </a:t>
            </a:r>
            <a:r>
              <a:rPr lang="en-US" sz="1200" dirty="0" err="1" smtClean="0"/>
              <a:t>dù</a:t>
            </a:r>
            <a:r>
              <a:rPr lang="en-US" sz="1200" dirty="0" smtClean="0"/>
              <a:t> </a:t>
            </a:r>
            <a:r>
              <a:rPr lang="en-US" sz="1200" dirty="0" err="1" smtClean="0"/>
              <a:t>vật</a:t>
            </a:r>
            <a:r>
              <a:rPr lang="en-US" sz="1200" dirty="0" smtClean="0"/>
              <a:t> </a:t>
            </a:r>
            <a:r>
              <a:rPr lang="en-US" sz="1200" dirty="0" err="1" smtClean="0"/>
              <a:t>trong</a:t>
            </a:r>
            <a:r>
              <a:rPr lang="en-US" sz="1200" dirty="0" smtClean="0"/>
              <a:t> </a:t>
            </a:r>
            <a:r>
              <a:rPr lang="en-US" sz="1200" dirty="0" err="1" smtClean="0"/>
              <a:t>ảnh</a:t>
            </a:r>
            <a:r>
              <a:rPr lang="en-US" sz="1200" dirty="0" smtClean="0"/>
              <a:t> </a:t>
            </a:r>
            <a:r>
              <a:rPr lang="en-US" sz="1200" dirty="0" err="1" smtClean="0"/>
              <a:t>xê</a:t>
            </a:r>
            <a:r>
              <a:rPr lang="en-US" sz="1200" dirty="0" smtClean="0"/>
              <a:t> </a:t>
            </a:r>
            <a:r>
              <a:rPr lang="en-US" sz="1200" dirty="0" err="1" smtClean="0"/>
              <a:t>dịch</a:t>
            </a:r>
            <a:r>
              <a:rPr lang="en-US" sz="1200" dirty="0" smtClean="0"/>
              <a:t> </a:t>
            </a:r>
            <a:r>
              <a:rPr lang="en-US" sz="1200" dirty="0" err="1" smtClean="0"/>
              <a:t>vị</a:t>
            </a:r>
            <a:r>
              <a:rPr lang="en-US" sz="1200" dirty="0" smtClean="0"/>
              <a:t> </a:t>
            </a:r>
            <a:r>
              <a:rPr lang="en-US" sz="1200" dirty="0" err="1" smtClean="0"/>
              <a:t>trí</a:t>
            </a:r>
            <a:r>
              <a:rPr lang="en-US" sz="1200" dirty="0" smtClean="0"/>
              <a:t> </a:t>
            </a:r>
            <a:r>
              <a:rPr lang="en-US" sz="1200" dirty="0" err="1" smtClean="0"/>
              <a:t>thì</a:t>
            </a:r>
            <a:r>
              <a:rPr lang="en-US" sz="1200" dirty="0" smtClean="0"/>
              <a:t> </a:t>
            </a:r>
            <a:r>
              <a:rPr lang="en-US" sz="1200" dirty="0" err="1" smtClean="0"/>
              <a:t>vẫn</a:t>
            </a:r>
            <a:r>
              <a:rPr lang="en-US" sz="1200" dirty="0" smtClean="0"/>
              <a:t> </a:t>
            </a:r>
            <a:r>
              <a:rPr lang="en-US" sz="1200" dirty="0" err="1" smtClean="0"/>
              <a:t>phải</a:t>
            </a:r>
            <a:r>
              <a:rPr lang="en-US" sz="1200" dirty="0" smtClean="0"/>
              <a:t> </a:t>
            </a:r>
            <a:r>
              <a:rPr lang="en-US" sz="1200" dirty="0" err="1" smtClean="0"/>
              <a:t>dự</a:t>
            </a:r>
            <a:r>
              <a:rPr lang="en-US" sz="1200" dirty="0" smtClean="0"/>
              <a:t> </a:t>
            </a:r>
            <a:r>
              <a:rPr lang="en-US" sz="1200" dirty="0" err="1" smtClean="0"/>
              <a:t>đoán</a:t>
            </a:r>
            <a:r>
              <a:rPr lang="en-US" sz="1200" dirty="0" smtClean="0"/>
              <a:t> </a:t>
            </a:r>
            <a:r>
              <a:rPr lang="en-US" sz="1200" dirty="0" err="1" smtClean="0"/>
              <a:t>đúng</a:t>
            </a:r>
            <a:r>
              <a:rPr lang="en-US" sz="1200" dirty="0" smtClean="0"/>
              <a:t>. </a:t>
            </a:r>
            <a:r>
              <a:rPr lang="en-US" sz="1200" dirty="0" err="1" smtClean="0"/>
              <a:t>Tính</a:t>
            </a:r>
            <a:r>
              <a:rPr lang="en-US" sz="1200" dirty="0" smtClean="0"/>
              <a:t> </a:t>
            </a:r>
            <a:r>
              <a:rPr lang="en-US" sz="1200" dirty="0" err="1" smtClean="0"/>
              <a:t>chất</a:t>
            </a:r>
            <a:r>
              <a:rPr lang="en-US" sz="1200" dirty="0" smtClean="0"/>
              <a:t> </a:t>
            </a:r>
            <a:r>
              <a:rPr lang="en-US" sz="1200" dirty="0" err="1" smtClean="0"/>
              <a:t>này</a:t>
            </a:r>
            <a:r>
              <a:rPr lang="en-US" sz="1200" dirty="0" smtClean="0"/>
              <a:t> </a:t>
            </a:r>
            <a:r>
              <a:rPr lang="en-US" sz="1200" dirty="0" err="1" smtClean="0"/>
              <a:t>được</a:t>
            </a:r>
            <a:r>
              <a:rPr lang="en-US" sz="1200" dirty="0" smtClean="0"/>
              <a:t> </a:t>
            </a:r>
            <a:r>
              <a:rPr lang="en-US" sz="1200" dirty="0" err="1" smtClean="0"/>
              <a:t>gọi</a:t>
            </a:r>
            <a:r>
              <a:rPr lang="en-US" sz="1200" dirty="0" smtClean="0"/>
              <a:t> </a:t>
            </a:r>
            <a:r>
              <a:rPr lang="en-US" sz="1200" dirty="0" err="1" smtClean="0"/>
              <a:t>là</a:t>
            </a:r>
            <a:r>
              <a:rPr lang="en-US" sz="1200" dirty="0"/>
              <a:t> </a:t>
            </a:r>
            <a:r>
              <a:rPr lang="en-US" sz="1200" i="1" dirty="0"/>
              <a:t>translation invariance</a:t>
            </a:r>
            <a:r>
              <a:rPr lang="en-US" sz="1200" dirty="0" smtClean="0"/>
              <a:t>. </a:t>
            </a:r>
            <a:r>
              <a:rPr lang="en-US" sz="1200" dirty="0" err="1" smtClean="0"/>
              <a:t>Mô</a:t>
            </a:r>
            <a:r>
              <a:rPr lang="en-US" sz="1200" dirty="0" smtClean="0"/>
              <a:t> </a:t>
            </a:r>
            <a:r>
              <a:rPr lang="en-US" sz="1200" dirty="0" err="1" smtClean="0"/>
              <a:t>hình</a:t>
            </a:r>
            <a:r>
              <a:rPr lang="en-US" sz="1200" dirty="0" smtClean="0"/>
              <a:t> MLP </a:t>
            </a:r>
            <a:r>
              <a:rPr lang="en-US" sz="1200" dirty="0" err="1" smtClean="0"/>
              <a:t>không</a:t>
            </a:r>
            <a:r>
              <a:rPr lang="en-US" sz="1200" dirty="0" smtClean="0"/>
              <a:t> </a:t>
            </a:r>
            <a:r>
              <a:rPr lang="en-US" sz="1200" dirty="0" err="1" smtClean="0"/>
              <a:t>làm</a:t>
            </a:r>
            <a:r>
              <a:rPr lang="en-US" sz="1200" dirty="0" smtClean="0"/>
              <a:t> </a:t>
            </a:r>
            <a:r>
              <a:rPr lang="en-US" sz="1200" dirty="0" err="1" smtClean="0"/>
              <a:t>được</a:t>
            </a:r>
            <a:r>
              <a:rPr lang="en-US" sz="1200" dirty="0" smtClean="0"/>
              <a:t> </a:t>
            </a:r>
            <a:r>
              <a:rPr lang="en-US" sz="1200" dirty="0" err="1" smtClean="0"/>
              <a:t>điều</a:t>
            </a:r>
            <a:r>
              <a:rPr lang="en-US" sz="1200" dirty="0" smtClean="0"/>
              <a:t> </a:t>
            </a:r>
            <a:r>
              <a:rPr lang="en-US" sz="1200" dirty="0" err="1" smtClean="0"/>
              <a:t>này</a:t>
            </a:r>
            <a:r>
              <a:rPr lang="en-US" sz="1200" dirty="0" smtClean="0"/>
              <a:t>.</a:t>
            </a:r>
          </a:p>
          <a:p>
            <a:endParaRPr lang="en-US" sz="1200" dirty="0"/>
          </a:p>
          <a:p>
            <a:r>
              <a:rPr lang="en-US" sz="1200" dirty="0" err="1" smtClean="0"/>
              <a:t>Những</a:t>
            </a:r>
            <a:r>
              <a:rPr lang="en-US" sz="1200" dirty="0" smtClean="0"/>
              <a:t> </a:t>
            </a:r>
            <a:r>
              <a:rPr lang="en-US" sz="1200" dirty="0" err="1" smtClean="0"/>
              <a:t>lớp</a:t>
            </a:r>
            <a:r>
              <a:rPr lang="en-US" sz="1200" dirty="0" smtClean="0"/>
              <a:t> </a:t>
            </a:r>
            <a:r>
              <a:rPr lang="en-US" sz="1200" dirty="0" err="1" smtClean="0"/>
              <a:t>đầu</a:t>
            </a:r>
            <a:r>
              <a:rPr lang="en-US" sz="1200" dirty="0" smtClean="0"/>
              <a:t> </a:t>
            </a:r>
            <a:r>
              <a:rPr lang="en-US" sz="1200" dirty="0" err="1" smtClean="0"/>
              <a:t>trong</a:t>
            </a:r>
            <a:r>
              <a:rPr lang="en-US" sz="1200" dirty="0" smtClean="0"/>
              <a:t> </a:t>
            </a:r>
            <a:r>
              <a:rPr lang="en-US" sz="1200" dirty="0" err="1" smtClean="0"/>
              <a:t>mô</a:t>
            </a:r>
            <a:r>
              <a:rPr lang="en-US" sz="1200" dirty="0" smtClean="0"/>
              <a:t> </a:t>
            </a:r>
            <a:r>
              <a:rPr lang="en-US" sz="1200" dirty="0" err="1" smtClean="0"/>
              <a:t>hình</a:t>
            </a:r>
            <a:r>
              <a:rPr lang="en-US" sz="1200" dirty="0" smtClean="0"/>
              <a:t> </a:t>
            </a:r>
            <a:r>
              <a:rPr lang="en-US" sz="1200" dirty="0" err="1" smtClean="0"/>
              <a:t>có</a:t>
            </a:r>
            <a:r>
              <a:rPr lang="en-US" sz="1200" dirty="0" smtClean="0"/>
              <a:t> </a:t>
            </a:r>
            <a:r>
              <a:rPr lang="en-US" sz="1200" dirty="0" err="1" smtClean="0"/>
              <a:t>nhiệm</a:t>
            </a:r>
            <a:r>
              <a:rPr lang="en-US" sz="1200" dirty="0" smtClean="0"/>
              <a:t> </a:t>
            </a:r>
            <a:r>
              <a:rPr lang="en-US" sz="1200" dirty="0" err="1" smtClean="0"/>
              <a:t>vụ</a:t>
            </a:r>
            <a:r>
              <a:rPr lang="en-US" sz="1200" dirty="0" smtClean="0"/>
              <a:t> </a:t>
            </a:r>
            <a:r>
              <a:rPr lang="en-US" sz="1200" dirty="0" err="1" smtClean="0"/>
              <a:t>như</a:t>
            </a:r>
            <a:r>
              <a:rPr lang="en-US" sz="1200" dirty="0" smtClean="0"/>
              <a:t> </a:t>
            </a:r>
            <a:r>
              <a:rPr lang="en-US" sz="1200" dirty="0" err="1" smtClean="0"/>
              <a:t>những</a:t>
            </a:r>
            <a:r>
              <a:rPr lang="en-US" sz="1200" dirty="0" smtClean="0"/>
              <a:t> </a:t>
            </a:r>
            <a:r>
              <a:rPr lang="en-US" sz="1200" dirty="0" err="1" smtClean="0"/>
              <a:t>bộ</a:t>
            </a:r>
            <a:r>
              <a:rPr lang="en-US" sz="1200" dirty="0" smtClean="0"/>
              <a:t> </a:t>
            </a:r>
            <a:r>
              <a:rPr lang="en-US" sz="1200" dirty="0" err="1" smtClean="0"/>
              <a:t>lọc</a:t>
            </a:r>
            <a:r>
              <a:rPr lang="en-US" sz="1200" dirty="0" smtClean="0"/>
              <a:t>, </a:t>
            </a:r>
            <a:r>
              <a:rPr lang="en-US" sz="1200" dirty="0" err="1" smtClean="0"/>
              <a:t>xác</a:t>
            </a:r>
            <a:r>
              <a:rPr lang="en-US" sz="1200" dirty="0" smtClean="0"/>
              <a:t> </a:t>
            </a:r>
            <a:r>
              <a:rPr lang="en-US" sz="1200" dirty="0" err="1" smtClean="0"/>
              <a:t>định</a:t>
            </a:r>
            <a:r>
              <a:rPr lang="en-US" sz="1200" dirty="0" smtClean="0"/>
              <a:t> </a:t>
            </a:r>
            <a:r>
              <a:rPr lang="en-US" sz="1200" dirty="0" err="1" smtClean="0"/>
              <a:t>đặc</a:t>
            </a:r>
            <a:r>
              <a:rPr lang="en-US" sz="1200" dirty="0" smtClean="0"/>
              <a:t> </a:t>
            </a:r>
            <a:r>
              <a:rPr lang="en-US" sz="1200" dirty="0" err="1" smtClean="0"/>
              <a:t>trưng</a:t>
            </a:r>
            <a:r>
              <a:rPr lang="en-US" sz="1200" dirty="0" smtClean="0"/>
              <a:t> </a:t>
            </a:r>
            <a:r>
              <a:rPr lang="en-US" sz="1200" dirty="0" err="1" smtClean="0"/>
              <a:t>của</a:t>
            </a:r>
            <a:r>
              <a:rPr lang="en-US" sz="1200" dirty="0" smtClean="0"/>
              <a:t> </a:t>
            </a:r>
            <a:r>
              <a:rPr lang="en-US" sz="1200" dirty="0" err="1" smtClean="0"/>
              <a:t>bức</a:t>
            </a:r>
            <a:r>
              <a:rPr lang="en-US" sz="1200" dirty="0" smtClean="0"/>
              <a:t> </a:t>
            </a:r>
            <a:r>
              <a:rPr lang="en-US" sz="1200" dirty="0" err="1" smtClean="0"/>
              <a:t>hình</a:t>
            </a:r>
            <a:r>
              <a:rPr lang="en-US" sz="1200" dirty="0" smtClean="0"/>
              <a:t> ở </a:t>
            </a:r>
            <a:r>
              <a:rPr lang="en-US" sz="1200" dirty="0" err="1" smtClean="0"/>
              <a:t>nhiều</a:t>
            </a:r>
            <a:r>
              <a:rPr lang="en-US" sz="1200" dirty="0" smtClean="0"/>
              <a:t> </a:t>
            </a:r>
            <a:r>
              <a:rPr lang="en-US" sz="1200" dirty="0" err="1" smtClean="0"/>
              <a:t>vị</a:t>
            </a:r>
            <a:r>
              <a:rPr lang="en-US" sz="1200" dirty="0" smtClean="0"/>
              <a:t> </a:t>
            </a:r>
            <a:r>
              <a:rPr lang="en-US" sz="1200" dirty="0" err="1" smtClean="0"/>
              <a:t>trí</a:t>
            </a:r>
            <a:r>
              <a:rPr lang="en-US" sz="1200" dirty="0" smtClean="0"/>
              <a:t> </a:t>
            </a:r>
            <a:r>
              <a:rPr lang="en-US" sz="1200" dirty="0" err="1" smtClean="0"/>
              <a:t>cục</a:t>
            </a:r>
            <a:r>
              <a:rPr lang="en-US" sz="1200" dirty="0" smtClean="0"/>
              <a:t> </a:t>
            </a:r>
            <a:r>
              <a:rPr lang="en-US" sz="1200" dirty="0" err="1" smtClean="0"/>
              <a:t>bộ</a:t>
            </a:r>
            <a:r>
              <a:rPr lang="en-US" sz="1200" dirty="0" smtClean="0"/>
              <a:t>, </a:t>
            </a:r>
            <a:r>
              <a:rPr lang="en-US" sz="1200" dirty="0" err="1" smtClean="0"/>
              <a:t>những</a:t>
            </a:r>
            <a:r>
              <a:rPr lang="en-US" sz="1200" dirty="0" smtClean="0"/>
              <a:t> </a:t>
            </a:r>
            <a:r>
              <a:rPr lang="en-US" sz="1200" dirty="0" err="1" smtClean="0"/>
              <a:t>lớp</a:t>
            </a:r>
            <a:r>
              <a:rPr lang="en-US" sz="1200" dirty="0" smtClean="0"/>
              <a:t> </a:t>
            </a:r>
            <a:r>
              <a:rPr lang="en-US" sz="1200" dirty="0" err="1" smtClean="0"/>
              <a:t>sau</a:t>
            </a:r>
            <a:r>
              <a:rPr lang="en-US" sz="1200" dirty="0" smtClean="0"/>
              <a:t> </a:t>
            </a:r>
            <a:r>
              <a:rPr lang="en-US" sz="1200" dirty="0" err="1" smtClean="0"/>
              <a:t>sẽ</a:t>
            </a:r>
            <a:r>
              <a:rPr lang="en-US" sz="1200" dirty="0" smtClean="0"/>
              <a:t> dung </a:t>
            </a:r>
            <a:r>
              <a:rPr lang="en-US" sz="1200" dirty="0" err="1" smtClean="0"/>
              <a:t>những</a:t>
            </a:r>
            <a:r>
              <a:rPr lang="en-US" sz="1200" dirty="0" smtClean="0"/>
              <a:t> </a:t>
            </a:r>
            <a:r>
              <a:rPr lang="en-US" sz="1200" dirty="0" err="1" smtClean="0"/>
              <a:t>đặc</a:t>
            </a:r>
            <a:r>
              <a:rPr lang="en-US" sz="1200" dirty="0" smtClean="0"/>
              <a:t> </a:t>
            </a:r>
            <a:r>
              <a:rPr lang="en-US" sz="1200" dirty="0" err="1" smtClean="0"/>
              <a:t>trưng</a:t>
            </a:r>
            <a:r>
              <a:rPr lang="en-US" sz="1200" dirty="0" smtClean="0"/>
              <a:t> </a:t>
            </a:r>
            <a:r>
              <a:rPr lang="en-US" sz="1200" dirty="0" err="1" smtClean="0"/>
              <a:t>này</a:t>
            </a:r>
            <a:r>
              <a:rPr lang="en-US" sz="1200" dirty="0" smtClean="0"/>
              <a:t> </a:t>
            </a:r>
            <a:r>
              <a:rPr lang="en-US" sz="1200" dirty="0" err="1" smtClean="0"/>
              <a:t>để</a:t>
            </a:r>
            <a:r>
              <a:rPr lang="en-US" sz="1200" dirty="0" smtClean="0"/>
              <a:t> </a:t>
            </a:r>
            <a:r>
              <a:rPr lang="en-US" sz="1200" dirty="0" err="1" smtClean="0"/>
              <a:t>đưa</a:t>
            </a:r>
            <a:r>
              <a:rPr lang="en-US" sz="1200" dirty="0" smtClean="0"/>
              <a:t> </a:t>
            </a:r>
            <a:r>
              <a:rPr lang="en-US" sz="1200" dirty="0" err="1" smtClean="0"/>
              <a:t>ra</a:t>
            </a:r>
            <a:r>
              <a:rPr lang="en-US" sz="1200" dirty="0" smtClean="0"/>
              <a:t> </a:t>
            </a:r>
            <a:r>
              <a:rPr lang="en-US" sz="1200" dirty="0" err="1" smtClean="0"/>
              <a:t>dự</a:t>
            </a:r>
            <a:r>
              <a:rPr lang="en-US" sz="1200" dirty="0" smtClean="0"/>
              <a:t> </a:t>
            </a:r>
            <a:r>
              <a:rPr lang="en-US" sz="1200" dirty="0" err="1" smtClean="0"/>
              <a:t>đoán</a:t>
            </a:r>
            <a:r>
              <a:rPr lang="en-US" sz="1200" dirty="0" smtClean="0"/>
              <a:t>. </a:t>
            </a:r>
            <a:r>
              <a:rPr lang="en-US" sz="1200" dirty="0" err="1" smtClean="0"/>
              <a:t>Tính</a:t>
            </a:r>
            <a:r>
              <a:rPr lang="en-US" sz="1200" dirty="0" smtClean="0"/>
              <a:t> </a:t>
            </a:r>
            <a:r>
              <a:rPr lang="en-US" sz="1200" dirty="0" err="1" smtClean="0"/>
              <a:t>chất</a:t>
            </a:r>
            <a:r>
              <a:rPr lang="en-US" sz="1200" dirty="0" smtClean="0"/>
              <a:t> </a:t>
            </a:r>
            <a:r>
              <a:rPr lang="en-US" sz="1200" dirty="0" err="1" smtClean="0"/>
              <a:t>này</a:t>
            </a:r>
            <a:r>
              <a:rPr lang="en-US" sz="1200" dirty="0" smtClean="0"/>
              <a:t> </a:t>
            </a:r>
            <a:r>
              <a:rPr lang="en-US" sz="1200" dirty="0" err="1" smtClean="0"/>
              <a:t>là</a:t>
            </a:r>
            <a:r>
              <a:rPr lang="en-US" sz="1200" dirty="0" smtClean="0"/>
              <a:t> locality</a:t>
            </a:r>
            <a:r>
              <a:rPr lang="en-US" sz="1200" dirty="0" smtClean="0"/>
              <a:t>.</a:t>
            </a:r>
          </a:p>
          <a:p>
            <a:endParaRPr lang="en-US" sz="1200" dirty="0"/>
          </a:p>
          <a:p>
            <a:r>
              <a:rPr lang="en-US" sz="1200" dirty="0" err="1" smtClean="0"/>
              <a:t>Số</a:t>
            </a:r>
            <a:r>
              <a:rPr lang="en-US" sz="1200" dirty="0" smtClean="0"/>
              <a:t> </a:t>
            </a:r>
            <a:r>
              <a:rPr lang="en-US" sz="1200" dirty="0" err="1" smtClean="0"/>
              <a:t>lượn</a:t>
            </a:r>
            <a:r>
              <a:rPr lang="en-US" sz="1200" dirty="0" err="1" smtClean="0"/>
              <a:t>g</a:t>
            </a:r>
            <a:r>
              <a:rPr lang="en-US" sz="1200" dirty="0" smtClean="0"/>
              <a:t> </a:t>
            </a:r>
            <a:r>
              <a:rPr lang="en-US" sz="1200" dirty="0" err="1" smtClean="0"/>
              <a:t>trọng</a:t>
            </a:r>
            <a:r>
              <a:rPr lang="en-US" sz="1200" dirty="0" smtClean="0"/>
              <a:t> </a:t>
            </a:r>
            <a:r>
              <a:rPr lang="en-US" sz="1200" dirty="0" err="1" smtClean="0"/>
              <a:t>số</a:t>
            </a:r>
            <a:r>
              <a:rPr lang="en-US" sz="1200" dirty="0" smtClean="0"/>
              <a:t> tang </a:t>
            </a:r>
            <a:r>
              <a:rPr lang="en-US" sz="1200" dirty="0" err="1" smtClean="0"/>
              <a:t>nhanh</a:t>
            </a:r>
            <a:r>
              <a:rPr lang="en-US" sz="1200" dirty="0" smtClean="0"/>
              <a:t> </a:t>
            </a:r>
            <a:r>
              <a:rPr lang="en-US" sz="1200" dirty="0" err="1" smtClean="0"/>
              <a:t>theo</a:t>
            </a:r>
            <a:r>
              <a:rPr lang="en-US" sz="1200" dirty="0" smtClean="0"/>
              <a:t> </a:t>
            </a:r>
            <a:r>
              <a:rPr lang="en-US" sz="1200" dirty="0" err="1" smtClean="0"/>
              <a:t>số</a:t>
            </a:r>
            <a:r>
              <a:rPr lang="en-US" sz="1200" dirty="0" smtClean="0"/>
              <a:t> </a:t>
            </a:r>
            <a:r>
              <a:rPr lang="en-US" sz="1200" dirty="0" err="1" smtClean="0"/>
              <a:t>lớp</a:t>
            </a:r>
            <a:r>
              <a:rPr lang="en-US" sz="1200" dirty="0" smtClean="0"/>
              <a:t> </a:t>
            </a:r>
            <a:r>
              <a:rPr lang="en-US" sz="1200" dirty="0" err="1" smtClean="0"/>
              <a:t>mô</a:t>
            </a:r>
            <a:r>
              <a:rPr lang="en-US" sz="1200" dirty="0" smtClean="0"/>
              <a:t> </a:t>
            </a:r>
            <a:r>
              <a:rPr lang="en-US" sz="1200" dirty="0" err="1" smtClean="0"/>
              <a:t>hình</a:t>
            </a:r>
            <a:endParaRPr lang="en-US" sz="1200" dirty="0"/>
          </a:p>
          <a:p>
            <a:endParaRPr lang="en-US" sz="1200" dirty="0"/>
          </a:p>
        </p:txBody>
      </p:sp>
      <p:pic>
        <p:nvPicPr>
          <p:cNvPr id="1026" name="Picture 2" descr="Neural Networks Intuitions: 8. Translation Invariance in Object Detectors |  by Raghul Asokan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868" y="1336871"/>
            <a:ext cx="4034753" cy="216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3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Phép</a:t>
            </a:r>
            <a:r>
              <a:rPr lang="en-US" dirty="0" smtClean="0"/>
              <a:t> </a:t>
            </a:r>
            <a:r>
              <a:rPr lang="en-US" dirty="0" err="1" smtClean="0"/>
              <a:t>tích</a:t>
            </a:r>
            <a:r>
              <a:rPr lang="en-US" dirty="0" smtClean="0"/>
              <a:t> </a:t>
            </a:r>
            <a:r>
              <a:rPr lang="en-US" dirty="0" err="1" smtClean="0"/>
              <a:t>chập</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544812" y="910572"/>
                <a:ext cx="5866620" cy="2713898"/>
              </a:xfrm>
            </p:spPr>
            <p:txBody>
              <a:bodyPr>
                <a:normAutofit fontScale="92500" lnSpcReduction="10000"/>
              </a:bodyPr>
              <a:lstStyle/>
              <a:p>
                <a:r>
                  <a:rPr lang="en-US" dirty="0" smtClean="0"/>
                  <a:t>Với</a:t>
                </a:r>
                <a:r>
                  <a:rPr lang="en-US" dirty="0"/>
                  <a:t> </a:t>
                </a:r>
                <a:r>
                  <a:rPr lang="en-US" dirty="0" smtClean="0"/>
                  <a:t>ma </a:t>
                </a:r>
                <a:r>
                  <a:rPr lang="en-US" dirty="0" err="1" smtClean="0"/>
                  <a:t>trận</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kích</a:t>
                </a:r>
                <a:r>
                  <a:rPr lang="en-US" dirty="0" smtClean="0"/>
                  <a:t> </a:t>
                </a:r>
                <a:r>
                  <a:rPr lang="en-US" dirty="0" err="1" smtClean="0"/>
                  <a:t>thước</a:t>
                </a:r>
                <a:r>
                  <a:rPr lang="en-US" dirty="0" smtClean="0"/>
                  <a:t> H*W, ta </a:t>
                </a:r>
                <a:r>
                  <a:rPr lang="en-US" dirty="0" err="1" smtClean="0"/>
                  <a:t>áp</a:t>
                </a:r>
                <a:r>
                  <a:rPr lang="en-US" dirty="0" smtClean="0"/>
                  <a:t> </a:t>
                </a:r>
                <a:r>
                  <a:rPr lang="en-US" dirty="0" err="1" smtClean="0"/>
                  <a:t>dụng</a:t>
                </a:r>
                <a:r>
                  <a:rPr lang="en-US" dirty="0" smtClean="0"/>
                  <a:t> </a:t>
                </a:r>
                <a:r>
                  <a:rPr lang="en-US" dirty="0" err="1" smtClean="0"/>
                  <a:t>một</a:t>
                </a:r>
                <a:r>
                  <a:rPr lang="en-US" dirty="0" smtClean="0"/>
                  <a:t> </a:t>
                </a:r>
                <a:r>
                  <a:rPr lang="en-US" dirty="0" err="1" smtClean="0"/>
                  <a:t>bộ</a:t>
                </a:r>
                <a:r>
                  <a:rPr lang="en-US" dirty="0" smtClean="0"/>
                  <a:t> </a:t>
                </a:r>
                <a:r>
                  <a:rPr lang="en-US" dirty="0" err="1" smtClean="0"/>
                  <a:t>lọc</a:t>
                </a:r>
                <a:r>
                  <a:rPr lang="en-US" dirty="0" smtClean="0"/>
                  <a:t> (kernel) </a:t>
                </a:r>
                <a:r>
                  <a:rPr lang="en-US" dirty="0" err="1" smtClean="0"/>
                  <a:t>kích</a:t>
                </a:r>
                <a:r>
                  <a:rPr lang="en-US" dirty="0" smtClean="0"/>
                  <a:t> </a:t>
                </a:r>
                <a:r>
                  <a:rPr lang="en-US" dirty="0" err="1" smtClean="0"/>
                  <a:t>thước</a:t>
                </a:r>
                <a:r>
                  <a:rPr lang="en-US" dirty="0" smtClean="0"/>
                  <a:t> h*w:</a:t>
                </a:r>
              </a:p>
              <a:p>
                <a:endParaRPr lang="en-US" dirty="0"/>
              </a:p>
              <a:p>
                <a:r>
                  <a:rPr lang="en-US" dirty="0" err="1" smtClean="0"/>
                  <a:t>Bộ</a:t>
                </a:r>
                <a:r>
                  <a:rPr lang="en-US" dirty="0" smtClean="0"/>
                  <a:t> </a:t>
                </a:r>
                <a:r>
                  <a:rPr lang="en-US" dirty="0" err="1" smtClean="0"/>
                  <a:t>lọc</a:t>
                </a:r>
                <a:r>
                  <a:rPr lang="en-US" dirty="0" smtClean="0"/>
                  <a:t> </a:t>
                </a:r>
                <a:r>
                  <a:rPr lang="en-US" dirty="0" err="1" smtClean="0"/>
                  <a:t>sẽ</a:t>
                </a:r>
                <a:r>
                  <a:rPr lang="en-US" dirty="0" smtClean="0"/>
                  <a:t> </a:t>
                </a:r>
                <a:r>
                  <a:rPr lang="en-US" dirty="0" err="1" smtClean="0"/>
                  <a:t>lướt</a:t>
                </a:r>
                <a:r>
                  <a:rPr lang="en-US" dirty="0" smtClean="0"/>
                  <a:t> qua </a:t>
                </a:r>
                <a:r>
                  <a:rPr lang="en-US" dirty="0" err="1" smtClean="0"/>
                  <a:t>đầu</a:t>
                </a:r>
                <a:r>
                  <a:rPr lang="en-US" dirty="0" smtClean="0"/>
                  <a:t> </a:t>
                </a:r>
                <a:r>
                  <a:rPr lang="en-US" dirty="0" err="1" smtClean="0"/>
                  <a:t>vào</a:t>
                </a:r>
                <a:r>
                  <a:rPr lang="en-US" dirty="0" smtClean="0"/>
                  <a:t> </a:t>
                </a:r>
                <a:r>
                  <a:rPr lang="en-US" dirty="0" err="1" smtClean="0"/>
                  <a:t>lần</a:t>
                </a:r>
                <a:r>
                  <a:rPr lang="en-US" dirty="0" smtClean="0"/>
                  <a:t> </a:t>
                </a:r>
                <a:r>
                  <a:rPr lang="en-US" dirty="0" err="1" smtClean="0"/>
                  <a:t>lượt</a:t>
                </a:r>
                <a:r>
                  <a:rPr lang="en-US" dirty="0" smtClean="0"/>
                  <a:t> </a:t>
                </a:r>
                <a:r>
                  <a:rPr lang="en-US" dirty="0" err="1" smtClean="0"/>
                  <a:t>từ</a:t>
                </a:r>
                <a:r>
                  <a:rPr lang="en-US" dirty="0" smtClean="0"/>
                  <a:t> </a:t>
                </a:r>
                <a:r>
                  <a:rPr lang="en-US" dirty="0" err="1" smtClean="0"/>
                  <a:t>trái</a:t>
                </a:r>
                <a:r>
                  <a:rPr lang="en-US" dirty="0" smtClean="0"/>
                  <a:t> qua </a:t>
                </a:r>
                <a:r>
                  <a:rPr lang="en-US" dirty="0" err="1" smtClean="0"/>
                  <a:t>phải</a:t>
                </a:r>
                <a:r>
                  <a:rPr lang="en-US" dirty="0" smtClean="0"/>
                  <a:t>, </a:t>
                </a:r>
                <a:r>
                  <a:rPr lang="en-US" dirty="0" err="1" smtClean="0"/>
                  <a:t>trên</a:t>
                </a:r>
                <a:r>
                  <a:rPr lang="en-US" dirty="0" smtClean="0"/>
                  <a:t> </a:t>
                </a:r>
                <a:r>
                  <a:rPr lang="en-US" dirty="0" err="1" smtClean="0"/>
                  <a:t>xuống</a:t>
                </a:r>
                <a:r>
                  <a:rPr lang="en-US" dirty="0" smtClean="0"/>
                  <a:t> </a:t>
                </a:r>
                <a:r>
                  <a:rPr lang="en-US" dirty="0" err="1" smtClean="0"/>
                  <a:t>dưới</a:t>
                </a:r>
                <a:r>
                  <a:rPr lang="en-US" dirty="0" smtClean="0"/>
                  <a:t> </a:t>
                </a:r>
                <a:r>
                  <a:rPr lang="en-US" dirty="0" err="1" smtClean="0"/>
                  <a:t>và</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phép</a:t>
                </a:r>
                <a:r>
                  <a:rPr lang="en-US" dirty="0" smtClean="0"/>
                  <a:t> </a:t>
                </a:r>
                <a:r>
                  <a:rPr lang="en-US" dirty="0" err="1" smtClean="0"/>
                  <a:t>tính</a:t>
                </a:r>
                <a:r>
                  <a:rPr lang="en-US" dirty="0" smtClean="0"/>
                  <a:t> </a:t>
                </a:r>
                <a:r>
                  <a:rPr lang="en-US" dirty="0" err="1" smtClean="0"/>
                  <a:t>nhân</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rồi</a:t>
                </a:r>
                <a:r>
                  <a:rPr lang="en-US" dirty="0" smtClean="0"/>
                  <a:t> </a:t>
                </a:r>
                <a:r>
                  <a:rPr lang="en-US" dirty="0" err="1" smtClean="0"/>
                  <a:t>cộng</a:t>
                </a:r>
                <a:r>
                  <a:rPr lang="en-US" dirty="0" smtClean="0"/>
                  <a:t> </a:t>
                </a:r>
                <a:r>
                  <a:rPr lang="en-US" dirty="0" err="1" smtClean="0"/>
                  <a:t>lại</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1+3</m:t>
                      </m:r>
                      <m:r>
                        <a:rPr lang="en-US" b="0" i="1" smtClean="0">
                          <a:latin typeface="Cambria Math" panose="02040503050406030204" pitchFamily="18" charset="0"/>
                          <a:ea typeface="Cambria Math" panose="02040503050406030204" pitchFamily="18" charset="0"/>
                        </a:rPr>
                        <m:t>×2+4×3=19</m:t>
                      </m:r>
                    </m:oMath>
                  </m:oMathPara>
                </a14:m>
                <a:endParaRPr lang="en-US" dirty="0"/>
              </a:p>
              <a:p>
                <a:endParaRPr lang="en-US" dirty="0"/>
              </a:p>
              <a:p>
                <a:r>
                  <a:rPr lang="en-US" dirty="0" err="1" smtClean="0"/>
                  <a:t>Đầu</a:t>
                </a:r>
                <a:r>
                  <a:rPr lang="en-US" dirty="0" smtClean="0"/>
                  <a:t> </a:t>
                </a:r>
                <a:r>
                  <a:rPr lang="en-US" dirty="0" err="1" smtClean="0"/>
                  <a:t>ra</a:t>
                </a:r>
                <a:r>
                  <a:rPr lang="en-US" dirty="0" smtClean="0"/>
                  <a:t> </a:t>
                </a:r>
                <a:r>
                  <a:rPr lang="en-US" dirty="0" err="1" smtClean="0"/>
                  <a:t>là</a:t>
                </a:r>
                <a:r>
                  <a:rPr lang="en-US" dirty="0" smtClean="0"/>
                  <a:t> ma </a:t>
                </a:r>
                <a:r>
                  <a:rPr lang="en-US" dirty="0" err="1" smtClean="0"/>
                  <a:t>trận</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(H-h+1)*(W-w+1</a:t>
                </a:r>
                <a:r>
                  <a:rPr lang="en-US" dirty="0"/>
                  <a:t>)</a:t>
                </a:r>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544812" y="910572"/>
                <a:ext cx="5866620" cy="2713898"/>
              </a:xfrm>
              <a:blipFill>
                <a:blip r:embed="rId2"/>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3"/>
          <a:stretch>
            <a:fillRect/>
          </a:stretch>
        </p:blipFill>
        <p:spPr>
          <a:xfrm>
            <a:off x="3330140" y="3754311"/>
            <a:ext cx="2593181" cy="985838"/>
          </a:xfrm>
          <a:prstGeom prst="rect">
            <a:avLst/>
          </a:prstGeom>
        </p:spPr>
      </p:pic>
    </p:spTree>
    <p:extLst>
      <p:ext uri="{BB962C8B-B14F-4D97-AF65-F5344CB8AC3E}">
        <p14:creationId xmlns:p14="http://schemas.microsoft.com/office/powerpoint/2010/main" val="300479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(convolution)</a:t>
            </a:r>
            <a:endParaRPr lang="en-US" dirty="0"/>
          </a:p>
        </p:txBody>
      </p:sp>
      <p:sp>
        <p:nvSpPr>
          <p:cNvPr id="3" name="Text Placeholder 2"/>
          <p:cNvSpPr>
            <a:spLocks noGrp="1"/>
          </p:cNvSpPr>
          <p:nvPr>
            <p:ph type="body" idx="1"/>
          </p:nvPr>
        </p:nvSpPr>
        <p:spPr>
          <a:xfrm>
            <a:off x="544811" y="910572"/>
            <a:ext cx="7625154" cy="2713898"/>
          </a:xfrm>
        </p:spPr>
        <p:txBody>
          <a:bodyPr>
            <a:normAutofit/>
          </a:bodyPr>
          <a:lstStyle/>
          <a:p>
            <a:r>
              <a:rPr lang="en-US" dirty="0" err="1" smtClean="0"/>
              <a:t>Lớp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nhiều</a:t>
            </a:r>
            <a:r>
              <a:rPr lang="en-US" dirty="0" smtClean="0"/>
              <a:t> </a:t>
            </a:r>
            <a:r>
              <a:rPr lang="en-US" dirty="0" err="1" smtClean="0"/>
              <a:t>phép</a:t>
            </a:r>
            <a:r>
              <a:rPr lang="en-US" dirty="0" smtClean="0"/>
              <a:t> </a:t>
            </a:r>
            <a:r>
              <a:rPr lang="en-US" dirty="0" err="1" smtClean="0"/>
              <a:t>tích</a:t>
            </a:r>
            <a:r>
              <a:rPr lang="en-US" dirty="0" smtClean="0"/>
              <a:t> </a:t>
            </a:r>
            <a:r>
              <a:rPr lang="en-US" dirty="0" err="1" smtClean="0"/>
              <a:t>chập</a:t>
            </a:r>
            <a:r>
              <a:rPr lang="en-US" dirty="0" smtClean="0"/>
              <a:t> </a:t>
            </a:r>
            <a:r>
              <a:rPr lang="en-US" dirty="0" err="1" smtClean="0"/>
              <a:t>với</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và</a:t>
            </a:r>
            <a:r>
              <a:rPr lang="en-US" dirty="0" smtClean="0"/>
              <a:t> </a:t>
            </a:r>
            <a:r>
              <a:rPr lang="en-US" dirty="0" err="1" smtClean="0"/>
              <a:t>thêm</a:t>
            </a:r>
            <a:r>
              <a:rPr lang="en-US" dirty="0" smtClean="0"/>
              <a:t> </a:t>
            </a:r>
            <a:r>
              <a:rPr lang="en-US" dirty="0" err="1" smtClean="0"/>
              <a:t>trọng</a:t>
            </a:r>
            <a:r>
              <a:rPr lang="en-US" dirty="0" smtClean="0"/>
              <a:t> </a:t>
            </a:r>
            <a:r>
              <a:rPr lang="en-US" dirty="0" err="1" smtClean="0"/>
              <a:t>số</a:t>
            </a:r>
            <a:r>
              <a:rPr lang="en-US" dirty="0" smtClean="0"/>
              <a:t> </a:t>
            </a:r>
            <a:endParaRPr lang="en-US" dirty="0"/>
          </a:p>
          <a:p>
            <a:endParaRPr lang="en-US" dirty="0"/>
          </a:p>
        </p:txBody>
      </p:sp>
      <p:pic>
        <p:nvPicPr>
          <p:cNvPr id="12" name="Picture 11"/>
          <p:cNvPicPr>
            <a:picLocks noChangeAspect="1"/>
          </p:cNvPicPr>
          <p:nvPr/>
        </p:nvPicPr>
        <p:blipFill>
          <a:blip r:embed="rId2"/>
          <a:stretch>
            <a:fillRect/>
          </a:stretch>
        </p:blipFill>
        <p:spPr>
          <a:xfrm>
            <a:off x="3330140" y="3754311"/>
            <a:ext cx="2593181" cy="985838"/>
          </a:xfrm>
          <a:prstGeom prst="rect">
            <a:avLst/>
          </a:prstGeom>
        </p:spPr>
      </p:pic>
    </p:spTree>
    <p:extLst>
      <p:ext uri="{BB962C8B-B14F-4D97-AF65-F5344CB8AC3E}">
        <p14:creationId xmlns:p14="http://schemas.microsoft.com/office/powerpoint/2010/main" val="10474721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1402</TotalTime>
  <Words>2167</Words>
  <Application>Microsoft Office PowerPoint</Application>
  <PresentationFormat>On-screen Show (16:9)</PresentationFormat>
  <Paragraphs>243</Paragraphs>
  <Slides>38</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Arial</vt:lpstr>
      <vt:lpstr>Cambria Math</vt:lpstr>
      <vt:lpstr>Roboto</vt:lpstr>
      <vt:lpstr>Simple Light</vt:lpstr>
      <vt:lpstr>Simple Light</vt:lpstr>
      <vt:lpstr>Deep Learning Bài 3: Mạng tích chập (convolutional network)</vt:lpstr>
      <vt:lpstr>Giảng viên và Trợ giảng</vt:lpstr>
      <vt:lpstr>Giảng viên và Trợ giảng (hỗ trợ)</vt:lpstr>
      <vt:lpstr>Giới thiệu mentor </vt:lpstr>
      <vt:lpstr>Nội dung</vt:lpstr>
      <vt:lpstr>Phần 1: Mạng tích chập</vt:lpstr>
      <vt:lpstr>Nhược điểm của MLP</vt:lpstr>
      <vt:lpstr>Phép tích chập</vt:lpstr>
      <vt:lpstr>Lớp tích chập (convolution)</vt:lpstr>
      <vt:lpstr>Lớp đệm (Padding)</vt:lpstr>
      <vt:lpstr>Bước nhảy (stride)</vt:lpstr>
      <vt:lpstr>Multi input/output channels</vt:lpstr>
      <vt:lpstr>1x1 convolutional layer</vt:lpstr>
      <vt:lpstr>Pooling</vt:lpstr>
      <vt:lpstr>Phần 2: Dữ liệu phổ biến</vt:lpstr>
      <vt:lpstr>MNIST dataset</vt:lpstr>
      <vt:lpstr>ImageNet dataset</vt:lpstr>
      <vt:lpstr>Phần 3: Các mô hình CNN</vt:lpstr>
      <vt:lpstr>LeNet</vt:lpstr>
      <vt:lpstr>AlexNet</vt:lpstr>
      <vt:lpstr>VGG- mô hình nhiều khối (block)</vt:lpstr>
      <vt:lpstr>Inception blocks</vt:lpstr>
      <vt:lpstr>Lớp batch normmalization</vt:lpstr>
      <vt:lpstr>Lớp batch normmalization</vt:lpstr>
      <vt:lpstr>Áp dụng batchnorm vào các layer</vt:lpstr>
      <vt:lpstr>ResNet</vt:lpstr>
      <vt:lpstr>Phần 4: Tăng cường ảnh</vt:lpstr>
      <vt:lpstr>Augmentation để làm gì?</vt:lpstr>
      <vt:lpstr>Rotate</vt:lpstr>
      <vt:lpstr>Flip</vt:lpstr>
      <vt:lpstr>Resize</vt:lpstr>
      <vt:lpstr>Jitter color</vt:lpstr>
      <vt:lpstr>Phần 1: Bài tập và thảo luận</vt:lpstr>
      <vt:lpstr>Tóm tắt</vt:lpstr>
      <vt:lpstr>Tóm tắt</vt:lpstr>
      <vt:lpstr>Các thuật ngữ thường thấy</vt:lpstr>
      <vt:lpstr>Thảo Luận &amp; Hỏi Đáp </vt:lpstr>
      <vt:lpstr>Learning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52</cp:revision>
  <dcterms:modified xsi:type="dcterms:W3CDTF">2022-08-20T12:15:11Z</dcterms:modified>
</cp:coreProperties>
</file>